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3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5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80 Template Set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62679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91274"/>
      </p:ext>
    </p:extLst>
  </p:cSld>
  <p:clrMapOvr>
    <a:masterClrMapping/>
  </p:clrMapOvr>
  <p:transition spd="med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5285"/>
      </p:ext>
    </p:extLst>
  </p:cSld>
  <p:clrMapOvr>
    <a:masterClrMapping/>
  </p:clrMapOvr>
  <p:transition spd="med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69403"/>
      </p:ext>
    </p:extLst>
  </p:cSld>
  <p:clrMapOvr>
    <a:masterClrMapping/>
  </p:clrMapOvr>
  <p:transition spd="med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49199"/>
      </p:ext>
    </p:extLst>
  </p:cSld>
  <p:clrMapOvr>
    <a:masterClrMapping/>
  </p:clrMapOvr>
  <p:transition spd="med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991"/>
      </p:ext>
    </p:extLst>
  </p:cSld>
  <p:clrMapOvr>
    <a:masterClrMapping/>
  </p:clrMapOvr>
  <p:transition spd="med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97276"/>
      </p:ext>
    </p:extLst>
  </p:cSld>
  <p:clrMapOvr>
    <a:masterClrMapping/>
  </p:clrMapOvr>
  <p:transition spd="med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9461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98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66824"/>
      </p:ext>
    </p:extLst>
  </p:cSld>
  <p:clrMapOvr>
    <a:masterClrMapping/>
  </p:clrMapOvr>
  <p:transition spd="med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834"/>
      </p:ext>
    </p:extLst>
  </p:cSld>
  <p:clrMapOvr>
    <a:masterClrMapping/>
  </p:clrMapOvr>
  <p:transition spd="med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38560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1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1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3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3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2180-DF78-4146-8354-2E16E7A19663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4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79 Template Set.jpg"/>
          <p:cNvPicPr>
            <a:picLocks noChangeAspect="1"/>
          </p:cNvPicPr>
          <p:nvPr/>
        </p:nvPicPr>
        <p:blipFill>
          <a:blip r:embed="rId13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D7397-C25C-4F92-8192-2807646A1642}" type="datetimeFigureOut">
              <a:rPr lang="en-US" smtClean="0"/>
              <a:pPr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wmf"/><Relationship Id="rId7" Type="http://schemas.openxmlformats.org/officeDocument/2006/relationships/image" Target="../media/image39.e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wmf"/><Relationship Id="rId5" Type="http://schemas.openxmlformats.org/officeDocument/2006/relationships/image" Target="../media/image37.emf"/><Relationship Id="rId4" Type="http://schemas.openxmlformats.org/officeDocument/2006/relationships/image" Target="../media/image36.wmf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67" y="326304"/>
            <a:ext cx="8627633" cy="4353271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in R: An introduction to data manipulation, spatial data analysis and statistical modeling 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lecture</a:t>
            </a: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Dependency -</a:t>
            </a: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and</a:t>
            </a:r>
            <a:b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Pattern Analysis (PPA)</a:t>
            </a:r>
            <a:endParaRPr lang="en-US" sz="12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1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5100487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AutoShape 2" descr="Image result for university of wyoming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6" name="Picture 8" descr="https://lh6.googleusercontent.com/-xvEkjEdoGns/AAAAAAAAAAI/AAAAAAAAAFU/PP0aQQKVSVE/s0-c-k-no-ns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0" y="5100487"/>
            <a:ext cx="132182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F1154-3A17-4F16-8F18-2179335AA985}"/>
              </a:ext>
            </a:extLst>
          </p:cNvPr>
          <p:cNvSpPr txBox="1">
            <a:spLocks/>
          </p:cNvSpPr>
          <p:nvPr/>
        </p:nvSpPr>
        <p:spPr>
          <a:xfrm>
            <a:off x="4439772" y="4865593"/>
            <a:ext cx="436043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Jeffrey S. Evans, Ph.D.,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Senior Landscape Ecologist &amp; Biometrician</a:t>
            </a:r>
            <a:endParaRPr kumimoji="0" lang="en-US" sz="16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Nature Conservancy | Protected Lands 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Visiting Professor | University of Wyoming | Zoology &amp; Physiology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Laramie, WY | jeffrey_evans@tnc.org | (970) 672-6766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Weights Matrix</a:t>
            </a:r>
          </a:p>
        </p:txBody>
      </p:sp>
      <p:sp>
        <p:nvSpPr>
          <p:cNvPr id="25190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66688" y="1217613"/>
            <a:ext cx="6011862" cy="5380037"/>
          </a:xfrm>
        </p:spPr>
        <p:txBody>
          <a:bodyPr/>
          <a:lstStyle/>
          <a:p>
            <a:pPr marL="0" indent="0">
              <a:lnSpc>
                <a:spcPct val="90000"/>
              </a:lnSpc>
              <a:buClr>
                <a:srgbClr val="FF0000"/>
              </a:buClr>
              <a:buSzTx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800" i="1" baseline="-25000" dirty="0">
                <a:latin typeface="Times New Roman" pitchFamily="18" charset="0"/>
                <a:cs typeface="Times New Roman" panose="02020603050405020304" pitchFamily="18" charset="0"/>
              </a:rPr>
              <a:t>ij</a:t>
            </a: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 is a contiguity matrix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If zone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is adjacent to zone </a:t>
            </a:r>
            <a:r>
              <a:rPr lang="en-US" sz="2400" i="1" dirty="0" err="1">
                <a:latin typeface="Times New Roman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, the interaction receives a weight of 1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Another option is to make W</a:t>
            </a:r>
            <a:r>
              <a:rPr lang="en-US" i="1" baseline="-25000" dirty="0">
                <a:latin typeface="Times New Roman" pitchFamily="18" charset="0"/>
                <a:cs typeface="Times New Roman" panose="02020603050405020304" pitchFamily="18" charset="0"/>
              </a:rPr>
              <a:t>ij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a distance-based weight which is the inverse distance between locations I and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(1/</a:t>
            </a:r>
            <a:r>
              <a:rPr lang="en-US" sz="2400" dirty="0" err="1">
                <a:latin typeface="Times New Roman" pitchFamily="18" charset="0"/>
                <a:cs typeface="Times New Roman" panose="02020603050405020304" pitchFamily="18" charset="0"/>
              </a:rPr>
              <a:t>d</a:t>
            </a:r>
            <a:r>
              <a:rPr lang="en-US" i="1" baseline="-25000" dirty="0" err="1">
                <a:latin typeface="Times New Roman" pitchFamily="18" charset="0"/>
                <a:cs typeface="Times New Roman" panose="02020603050405020304" pitchFamily="18" charset="0"/>
              </a:rPr>
              <a:t>ij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Compares the sum of the cross-products of values at different locations, two at a time weighted by the inverse of the distance between the locations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When autocorrelation is high, the coefficient is high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A high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 I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value indicates positive autocorrelation</a:t>
            </a:r>
          </a:p>
        </p:txBody>
      </p:sp>
      <p:sp>
        <p:nvSpPr>
          <p:cNvPr id="251908" name="Rectangle 4"/>
          <p:cNvSpPr>
            <a:spLocks noRot="1" noChangeArrowheads="1"/>
          </p:cNvSpPr>
          <p:nvPr/>
        </p:nvSpPr>
        <p:spPr bwMode="auto">
          <a:xfrm>
            <a:off x="6591300" y="1779588"/>
            <a:ext cx="211455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weights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distorted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value.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is normalized by: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19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26136"/>
              </p:ext>
            </p:extLst>
          </p:nvPr>
        </p:nvGraphicFramePr>
        <p:xfrm>
          <a:off x="6615113" y="2678113"/>
          <a:ext cx="21209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Equation" r:id="rId3" imgW="1041120" imgH="1384200" progId="Equation.3">
                  <p:embed/>
                </p:oleObj>
              </mc:Choice>
              <mc:Fallback>
                <p:oleObj name="Equation" r:id="rId3" imgW="1041120" imgH="13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3" y="2678113"/>
                        <a:ext cx="21209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90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425450" y="631825"/>
            <a:ext cx="4143375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Data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Joins-Count Statistic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Interval/Ratio Data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Moran's I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Geary's C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</a:t>
            </a:r>
          </a:p>
        </p:txBody>
      </p:sp>
      <p:sp>
        <p:nvSpPr>
          <p:cNvPr id="230406" name="Text Box 6"/>
          <p:cNvSpPr txBox="1">
            <a:spLocks noChangeArrowheads="1"/>
          </p:cNvSpPr>
          <p:nvPr/>
        </p:nvSpPr>
        <p:spPr bwMode="auto">
          <a:xfrm>
            <a:off x="4686300" y="649288"/>
            <a:ext cx="4141788" cy="17399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These are used when we want to undertake a statistical test of spatial autocorrelation.  However, the semi-variogram, similar to Geary's C, is also used to measure spatial autocorrelation in order to model spatial dependence. </a:t>
            </a:r>
          </a:p>
        </p:txBody>
      </p:sp>
      <p:sp>
        <p:nvSpPr>
          <p:cNvPr id="230407" name="Rectangle 7"/>
          <p:cNvSpPr>
            <a:spLocks noChangeArrowheads="1"/>
          </p:cNvSpPr>
          <p:nvPr/>
        </p:nvSpPr>
        <p:spPr bwMode="auto">
          <a:xfrm>
            <a:off x="358775" y="4224338"/>
            <a:ext cx="83915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mapped variable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Z, spatial autocorrelation measures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to which values neighboring Z are similar or dissimilar.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values close to each other are similar we say the mapped pattern exhibits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spatial autocorrelation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values close to each other are dissimilar (e.g., high-low) then we say the mapped pattern exhibits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spatial autocorrelation.</a:t>
            </a:r>
          </a:p>
        </p:txBody>
      </p:sp>
    </p:spTree>
    <p:extLst>
      <p:ext uri="{BB962C8B-B14F-4D97-AF65-F5344CB8AC3E}">
        <p14:creationId xmlns:p14="http://schemas.microsoft.com/office/powerpoint/2010/main" val="347815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417513" y="374650"/>
            <a:ext cx="824865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positive autocorrelation exists then describing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autocorrelation structure is of primary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and is of two types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spatial variation: values of observations vary according to changes in the underlying local environment across a study region.  Large-scale trends.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spatial variation: values between observations vary due to local interaction effects. Local hot-spots that may or may not be superimposed on large-scale trends.</a:t>
            </a:r>
          </a:p>
        </p:txBody>
      </p:sp>
    </p:spTree>
    <p:extLst>
      <p:ext uri="{BB962C8B-B14F-4D97-AF65-F5344CB8AC3E}">
        <p14:creationId xmlns:p14="http://schemas.microsoft.com/office/powerpoint/2010/main" val="283567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4" name="Rectangle 6"/>
          <p:cNvSpPr>
            <a:spLocks noGrp="1" noChangeArrowheads="1"/>
          </p:cNvSpPr>
          <p:nvPr>
            <p:ph type="title"/>
          </p:nvPr>
        </p:nvSpPr>
        <p:spPr>
          <a:xfrm>
            <a:off x="1101725" y="200025"/>
            <a:ext cx="7162800" cy="955675"/>
          </a:xfrm>
          <a:noFill/>
          <a:ln/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Joins-Count Statistic</a:t>
            </a:r>
          </a:p>
        </p:txBody>
      </p:sp>
      <p:sp>
        <p:nvSpPr>
          <p:cNvPr id="222215" name="Rectangle 7"/>
          <p:cNvSpPr>
            <a:spLocks noChangeArrowheads="1"/>
          </p:cNvSpPr>
          <p:nvPr/>
        </p:nvSpPr>
        <p:spPr bwMode="auto">
          <a:xfrm>
            <a:off x="307975" y="1503363"/>
            <a:ext cx="4476750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Join-Count (JC) statistic is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with nominal data to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spatial autocorrelation.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coded as 1's or 0's (or any number of nominal classes).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1's are called Whites (W) and 0's are called Blacks (B).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assesses how often 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Black-Black (BB) adjacencies.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White-White (WW) adjacencies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Black-White/White-Black (BW/WB) adjacencies.</a:t>
            </a:r>
          </a:p>
        </p:txBody>
      </p:sp>
      <p:sp>
        <p:nvSpPr>
          <p:cNvPr id="222216" name="Rectangle 8"/>
          <p:cNvSpPr>
            <a:spLocks noChangeArrowheads="1"/>
          </p:cNvSpPr>
          <p:nvPr/>
        </p:nvSpPr>
        <p:spPr bwMode="auto">
          <a:xfrm>
            <a:off x="5133975" y="3995738"/>
            <a:ext cx="3738563" cy="12303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B and W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colors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of each unit. K is the total number of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joins present in the dataset being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tested.</a:t>
            </a:r>
          </a:p>
        </p:txBody>
      </p:sp>
      <p:pic>
        <p:nvPicPr>
          <p:cNvPr id="2222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209800"/>
            <a:ext cx="3276600" cy="15970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859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328613" y="461963"/>
            <a:ext cx="4618037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spatial autocorrelation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similar nominal values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found next to each other.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spatial autocorrelation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when we find dissimilar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values next to each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more often than not.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(or zero) spatial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means that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nominal values are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neither similar or dissimilar.</a:t>
            </a:r>
          </a:p>
        </p:txBody>
      </p:sp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388" y="336550"/>
            <a:ext cx="3867150" cy="605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12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1066800" y="79375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Joins-Count Statistic</a:t>
            </a:r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547688" y="1397000"/>
            <a:ext cx="4127500" cy="501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conclude that the number of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 or WW exhibits positive spatial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until we have shown that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observed number of joins is different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random pattern.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generation of the random pattern is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either using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AutoNum type="arabicParenR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Non-free sampling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probability of a cell being B or W is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dependant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total number of B and W values present.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AutoNum type="arabicParenR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Free-sampling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normal sampling and the probability of a cell being either black or white is not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dependant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number of B and W cells present.</a:t>
            </a:r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5402263" y="3784600"/>
            <a:ext cx="3224212" cy="1600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total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joins on the map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(row-sum of adjacency matrix)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probability of a cell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being coded either B or W.</a:t>
            </a:r>
          </a:p>
        </p:txBody>
      </p:sp>
      <p:pic>
        <p:nvPicPr>
          <p:cNvPr id="2324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1617663"/>
            <a:ext cx="2895600" cy="19415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3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5327650" y="352425"/>
            <a:ext cx="3281363" cy="87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Moran's I</a:t>
            </a:r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200025" y="447675"/>
            <a:ext cx="4711700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Moran's I examines the product of the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of adjacent values from the overall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mean of the dataset.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Range: -1 to 1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under randomization is -1/(n-1) ~ 0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This numerator is a covariance term.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Values from 0 to 1 indicate positive autocorrelation.  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 both values are above or below the mean then the numerator is positive – positive autocorrelation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Values between -1 to 0 indicate negative autocorrelation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 one is above and the other below then the numerator is negative – negative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weights matrix determines from a set of spatial locations, which values are considered and which are not in the calculation of I.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With strange weights matrices (i.e. higher order neighbors), values may fall outside the range of -1 to 1.</a:t>
            </a:r>
          </a:p>
        </p:txBody>
      </p:sp>
      <p:pic>
        <p:nvPicPr>
          <p:cNvPr id="23552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1604963"/>
            <a:ext cx="3886200" cy="13477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5528" name="Rectangle 8"/>
          <p:cNvSpPr>
            <a:spLocks noRot="1" noChangeArrowheads="1"/>
          </p:cNvSpPr>
          <p:nvPr/>
        </p:nvSpPr>
        <p:spPr bwMode="auto">
          <a:xfrm>
            <a:off x="5097463" y="3251200"/>
            <a:ext cx="3884612" cy="332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cases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the value at a particular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location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the value at another location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 is the mean of the variable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a weight applied to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comparison between location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location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j (weighting matrix)</a:t>
            </a:r>
          </a:p>
        </p:txBody>
      </p:sp>
    </p:spTree>
    <p:extLst>
      <p:ext uri="{BB962C8B-B14F-4D97-AF65-F5344CB8AC3E}">
        <p14:creationId xmlns:p14="http://schemas.microsoft.com/office/powerpoint/2010/main" val="385139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1524000" y="1524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Moran's I: Significance Test</a:t>
            </a:r>
          </a:p>
        </p:txBody>
      </p:sp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173412"/>
            <a:ext cx="3627437" cy="17033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3480" name="Text Box 8"/>
          <p:cNvSpPr txBox="1">
            <a:spLocks noChangeArrowheads="1"/>
          </p:cNvSpPr>
          <p:nvPr/>
        </p:nvSpPr>
        <p:spPr bwMode="auto">
          <a:xfrm>
            <a:off x="4840288" y="1865313"/>
            <a:ext cx="1905000" cy="825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Observed value of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for the dataset being analyzed</a:t>
            </a:r>
          </a:p>
        </p:txBody>
      </p:sp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434975" y="1751013"/>
            <a:ext cx="4113213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Given that you can calculate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variance in order to get the standard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deviation of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then the z-value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obtained using the equation on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right can be referenced to a z-table to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level of significance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is no different than any standard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statistic.</a:t>
            </a:r>
          </a:p>
        </p:txBody>
      </p:sp>
    </p:spTree>
    <p:extLst>
      <p:ext uri="{BB962C8B-B14F-4D97-AF65-F5344CB8AC3E}">
        <p14:creationId xmlns:p14="http://schemas.microsoft.com/office/powerpoint/2010/main" val="111938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101600"/>
            <a:ext cx="9144000" cy="1143000"/>
          </a:xfrm>
        </p:spPr>
        <p:txBody>
          <a:bodyPr/>
          <a:lstStyle/>
          <a:p>
            <a:r>
              <a:rPr lang="en-US">
                <a:latin typeface="Times New Roman" pitchFamily="18" charset="0"/>
              </a:rPr>
              <a:t>Geary’s C</a:t>
            </a:r>
          </a:p>
        </p:txBody>
      </p:sp>
      <p:sp>
        <p:nvSpPr>
          <p:cNvPr id="2570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87425" y="1816100"/>
            <a:ext cx="7543800" cy="3019425"/>
          </a:xfrm>
        </p:spPr>
        <p:txBody>
          <a:bodyPr/>
          <a:lstStyle/>
          <a:p>
            <a:pPr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Similar to Moran’s I (Geary, 1954)</a:t>
            </a:r>
          </a:p>
          <a:p>
            <a:pPr>
              <a:buClr>
                <a:schemeClr val="tx1"/>
              </a:buClr>
              <a:buFontTx/>
              <a:buChar char="•"/>
            </a:pPr>
            <a:endParaRPr lang="en-US" sz="1200" dirty="0">
              <a:latin typeface="Times New Roman" pitchFamily="18" charset="0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Interaction is not the cross-product of the deviations from the mean, but the deviations in intensities of each observation location with one another</a:t>
            </a:r>
          </a:p>
        </p:txBody>
      </p:sp>
    </p:spTree>
    <p:extLst>
      <p:ext uri="{BB962C8B-B14F-4D97-AF65-F5344CB8AC3E}">
        <p14:creationId xmlns:p14="http://schemas.microsoft.com/office/powerpoint/2010/main" val="194555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92075"/>
            <a:ext cx="9144000" cy="1050925"/>
          </a:xfrm>
        </p:spPr>
        <p:txBody>
          <a:bodyPr/>
          <a:lstStyle/>
          <a:p>
            <a:r>
              <a:rPr lang="en-US">
                <a:latin typeface="Times New Roman" pitchFamily="18" charset="0"/>
              </a:rPr>
              <a:t>Geary’s C</a:t>
            </a:r>
          </a:p>
        </p:txBody>
      </p:sp>
      <p:sp>
        <p:nvSpPr>
          <p:cNvPr id="2580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77850" y="1219200"/>
            <a:ext cx="7961313" cy="5089525"/>
          </a:xfrm>
        </p:spPr>
        <p:txBody>
          <a:bodyPr/>
          <a:lstStyle/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r>
              <a:rPr lang="en-US" sz="2800" dirty="0">
                <a:latin typeface="Times New Roman" pitchFamily="18" charset="0"/>
              </a:rPr>
              <a:t>Value typically range between 0 and 2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en-US" sz="2800" dirty="0">
              <a:latin typeface="Times New Roman" pitchFamily="18" charset="0"/>
            </a:endParaRPr>
          </a:p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r>
              <a:rPr lang="en-US" sz="2800" dirty="0">
                <a:latin typeface="Times New Roman" pitchFamily="18" charset="0"/>
              </a:rPr>
              <a:t>If value of any one zone are spatially unrelated to any other zone, the expected value of C will be 1</a:t>
            </a:r>
          </a:p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endParaRPr lang="en-US" sz="2800" dirty="0">
              <a:latin typeface="Times New Roman" pitchFamily="18" charset="0"/>
            </a:endParaRPr>
          </a:p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r>
              <a:rPr lang="en-US" sz="2400" dirty="0">
                <a:latin typeface="Times New Roman" pitchFamily="18" charset="0"/>
              </a:rPr>
              <a:t>Values less than 1 (between 1 and 2) indicate negative spatial autocorrelation</a:t>
            </a:r>
          </a:p>
          <a:p>
            <a:pPr lvl="2">
              <a:lnSpc>
                <a:spcPct val="85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000" dirty="0">
                <a:latin typeface="Times New Roman" pitchFamily="18" charset="0"/>
              </a:rPr>
              <a:t>Inversely related to Moran’s I</a:t>
            </a:r>
          </a:p>
          <a:p>
            <a:pPr lvl="2">
              <a:lnSpc>
                <a:spcPct val="85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000" dirty="0">
                <a:latin typeface="Times New Roman" pitchFamily="18" charset="0"/>
              </a:rPr>
              <a:t>Does not provide identical inference because it emphasizes the differences in values between pairs of observations, rather than the covariation between the pairs.</a:t>
            </a:r>
          </a:p>
          <a:p>
            <a:pPr lvl="2">
              <a:lnSpc>
                <a:spcPct val="85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000" dirty="0">
                <a:latin typeface="Times New Roman" pitchFamily="18" charset="0"/>
              </a:rPr>
              <a:t>Moran’s I gives a more global indicator, whereas the Geary coefficient is more sensitive to differences in small neighborhoods.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540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9080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3220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5240338" y="304800"/>
            <a:ext cx="323691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Geary's C</a:t>
            </a: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350838" y="541338"/>
            <a:ext cx="4197350" cy="526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Geary's C measures the absolute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squared difference between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values of a adjacent variables.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Range: 0 to 2.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under randomization is 1. 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Positive spatial autocorrelation is found with values ranging from 0 to less than 1 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adjacent values are very similar, the numerator tends towards zero.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Negative spatial autocorrelation is found for values between 1 and 2. 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However, values can be found greater than 2 on occasion (Griffith, 1987) </a:t>
            </a: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394325" y="3294063"/>
            <a:ext cx="3119438" cy="11842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spatial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weights matrix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the variable being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considered. </a:t>
            </a:r>
          </a:p>
        </p:txBody>
      </p:sp>
      <p:pic>
        <p:nvPicPr>
          <p:cNvPr id="2375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1717675"/>
            <a:ext cx="3592513" cy="14366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216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ChangeArrowheads="1"/>
          </p:cNvSpPr>
          <p:nvPr/>
        </p:nvSpPr>
        <p:spPr bwMode="auto">
          <a:xfrm>
            <a:off x="5367338" y="265113"/>
            <a:ext cx="3398837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Getis-Ord 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Global G</a:t>
            </a:r>
          </a:p>
        </p:txBody>
      </p:sp>
      <p:sp>
        <p:nvSpPr>
          <p:cNvPr id="236549" name="Rectangle 5"/>
          <p:cNvSpPr>
            <a:spLocks noChangeArrowheads="1"/>
          </p:cNvSpPr>
          <p:nvPr/>
        </p:nvSpPr>
        <p:spPr bwMode="auto">
          <a:xfrm>
            <a:off x="211138" y="411163"/>
            <a:ext cx="5087937" cy="618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 statistic measures the degree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which large or small values of a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cluster.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Range: 0 to large positive numbers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uses binary connectivity matrices.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 and Geary’s C will see only similar values as positive spatial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values and low values that are close together will show positive SA.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 statistic will tell us whether it is large or small values that lead to the spatial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Hotspots vs.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coldspots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often presented as a z-value rather than as the statistic itself.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z-values indicate high-values giving rise to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z-values indicate low values giving rise to autocorrelation.</a:t>
            </a:r>
          </a:p>
        </p:txBody>
      </p:sp>
      <p:sp>
        <p:nvSpPr>
          <p:cNvPr id="236550" name="Rectangle 6"/>
          <p:cNvSpPr>
            <a:spLocks noChangeArrowheads="1"/>
          </p:cNvSpPr>
          <p:nvPr/>
        </p:nvSpPr>
        <p:spPr bwMode="auto">
          <a:xfrm>
            <a:off x="5524500" y="4022725"/>
            <a:ext cx="3505200" cy="914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spatial weights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matrix and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value of the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variable being considered. </a:t>
            </a:r>
          </a:p>
        </p:txBody>
      </p:sp>
      <p:pic>
        <p:nvPicPr>
          <p:cNvPr id="23655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1846263"/>
            <a:ext cx="2971800" cy="19415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693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9"/>
          <a:stretch/>
        </p:blipFill>
        <p:spPr bwMode="auto">
          <a:xfrm>
            <a:off x="5486400" y="3886199"/>
            <a:ext cx="3048000" cy="278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1079500" y="146050"/>
            <a:ext cx="71628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51340" y="700088"/>
            <a:ext cx="3006860" cy="3159738"/>
            <a:chOff x="6011863" y="2085976"/>
            <a:chExt cx="3740150" cy="3735388"/>
          </a:xfrm>
        </p:grpSpPr>
        <p:sp>
          <p:nvSpPr>
            <p:cNvPr id="238600" name="AutoShape 8"/>
            <p:cNvSpPr>
              <a:spLocks noChangeAspect="1" noChangeArrowheads="1" noTextEdit="1"/>
            </p:cNvSpPr>
            <p:nvPr/>
          </p:nvSpPr>
          <p:spPr bwMode="auto">
            <a:xfrm>
              <a:off x="6011863" y="2085976"/>
              <a:ext cx="3740150" cy="3735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2" name="Freeform 10"/>
            <p:cNvSpPr>
              <a:spLocks/>
            </p:cNvSpPr>
            <p:nvPr/>
          </p:nvSpPr>
          <p:spPr bwMode="auto">
            <a:xfrm>
              <a:off x="6507163" y="2809876"/>
              <a:ext cx="38100" cy="38100"/>
            </a:xfrm>
            <a:custGeom>
              <a:avLst/>
              <a:gdLst>
                <a:gd name="T0" fmla="*/ 13 w 24"/>
                <a:gd name="T1" fmla="*/ 24 h 24"/>
                <a:gd name="T2" fmla="*/ 24 w 24"/>
                <a:gd name="T3" fmla="*/ 13 h 24"/>
                <a:gd name="T4" fmla="*/ 13 w 24"/>
                <a:gd name="T5" fmla="*/ 0 h 24"/>
                <a:gd name="T6" fmla="*/ 0 w 24"/>
                <a:gd name="T7" fmla="*/ 13 h 24"/>
                <a:gd name="T8" fmla="*/ 13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3" y="24"/>
                  </a:moveTo>
                  <a:lnTo>
                    <a:pt x="24" y="13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3" name="Freeform 11"/>
            <p:cNvSpPr>
              <a:spLocks/>
            </p:cNvSpPr>
            <p:nvPr/>
          </p:nvSpPr>
          <p:spPr bwMode="auto">
            <a:xfrm>
              <a:off x="7229476" y="3586163"/>
              <a:ext cx="38100" cy="38100"/>
            </a:xfrm>
            <a:custGeom>
              <a:avLst/>
              <a:gdLst>
                <a:gd name="T0" fmla="*/ 14 w 24"/>
                <a:gd name="T1" fmla="*/ 24 h 24"/>
                <a:gd name="T2" fmla="*/ 24 w 24"/>
                <a:gd name="T3" fmla="*/ 14 h 24"/>
                <a:gd name="T4" fmla="*/ 14 w 24"/>
                <a:gd name="T5" fmla="*/ 0 h 24"/>
                <a:gd name="T6" fmla="*/ 0 w 24"/>
                <a:gd name="T7" fmla="*/ 14 h 24"/>
                <a:gd name="T8" fmla="*/ 14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4" y="24"/>
                  </a:moveTo>
                  <a:lnTo>
                    <a:pt x="24" y="14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4" name="Freeform 12"/>
            <p:cNvSpPr>
              <a:spLocks/>
            </p:cNvSpPr>
            <p:nvPr/>
          </p:nvSpPr>
          <p:spPr bwMode="auto">
            <a:xfrm>
              <a:off x="7958138" y="4321176"/>
              <a:ext cx="33338" cy="31750"/>
            </a:xfrm>
            <a:custGeom>
              <a:avLst/>
              <a:gdLst>
                <a:gd name="T0" fmla="*/ 10 w 21"/>
                <a:gd name="T1" fmla="*/ 20 h 20"/>
                <a:gd name="T2" fmla="*/ 21 w 21"/>
                <a:gd name="T3" fmla="*/ 10 h 20"/>
                <a:gd name="T4" fmla="*/ 10 w 21"/>
                <a:gd name="T5" fmla="*/ 0 h 20"/>
                <a:gd name="T6" fmla="*/ 0 w 21"/>
                <a:gd name="T7" fmla="*/ 10 h 20"/>
                <a:gd name="T8" fmla="*/ 10 w 2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lnTo>
                    <a:pt x="21" y="1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0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5" name="Freeform 13"/>
            <p:cNvSpPr>
              <a:spLocks/>
            </p:cNvSpPr>
            <p:nvPr/>
          </p:nvSpPr>
          <p:spPr bwMode="auto">
            <a:xfrm>
              <a:off x="8682038" y="4821238"/>
              <a:ext cx="36513" cy="38100"/>
            </a:xfrm>
            <a:custGeom>
              <a:avLst/>
              <a:gdLst>
                <a:gd name="T0" fmla="*/ 10 w 23"/>
                <a:gd name="T1" fmla="*/ 24 h 24"/>
                <a:gd name="T2" fmla="*/ 23 w 23"/>
                <a:gd name="T3" fmla="*/ 10 h 24"/>
                <a:gd name="T4" fmla="*/ 10 w 23"/>
                <a:gd name="T5" fmla="*/ 0 h 24"/>
                <a:gd name="T6" fmla="*/ 0 w 23"/>
                <a:gd name="T7" fmla="*/ 10 h 24"/>
                <a:gd name="T8" fmla="*/ 10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0" y="24"/>
                  </a:moveTo>
                  <a:lnTo>
                    <a:pt x="23" y="1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6" name="Freeform 14"/>
            <p:cNvSpPr>
              <a:spLocks/>
            </p:cNvSpPr>
            <p:nvPr/>
          </p:nvSpPr>
          <p:spPr bwMode="auto">
            <a:xfrm>
              <a:off x="9404351" y="5027613"/>
              <a:ext cx="38100" cy="38100"/>
            </a:xfrm>
            <a:custGeom>
              <a:avLst/>
              <a:gdLst>
                <a:gd name="T0" fmla="*/ 10 w 24"/>
                <a:gd name="T1" fmla="*/ 24 h 24"/>
                <a:gd name="T2" fmla="*/ 24 w 24"/>
                <a:gd name="T3" fmla="*/ 14 h 24"/>
                <a:gd name="T4" fmla="*/ 10 w 24"/>
                <a:gd name="T5" fmla="*/ 0 h 24"/>
                <a:gd name="T6" fmla="*/ 0 w 24"/>
                <a:gd name="T7" fmla="*/ 14 h 24"/>
                <a:gd name="T8" fmla="*/ 10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0" y="24"/>
                  </a:moveTo>
                  <a:lnTo>
                    <a:pt x="24" y="14"/>
                  </a:lnTo>
                  <a:lnTo>
                    <a:pt x="10" y="0"/>
                  </a:lnTo>
                  <a:lnTo>
                    <a:pt x="0" y="14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7" name="Line 15"/>
            <p:cNvSpPr>
              <a:spLocks noChangeShapeType="1"/>
            </p:cNvSpPr>
            <p:nvPr/>
          </p:nvSpPr>
          <p:spPr bwMode="auto">
            <a:xfrm flipV="1">
              <a:off x="6408738" y="2646363"/>
              <a:ext cx="1588" cy="24034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8" name="Line 16"/>
            <p:cNvSpPr>
              <a:spLocks noChangeShapeType="1"/>
            </p:cNvSpPr>
            <p:nvPr/>
          </p:nvSpPr>
          <p:spPr bwMode="auto">
            <a:xfrm flipH="1">
              <a:off x="6359526" y="5049838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9" name="Line 17"/>
            <p:cNvSpPr>
              <a:spLocks noChangeShapeType="1"/>
            </p:cNvSpPr>
            <p:nvPr/>
          </p:nvSpPr>
          <p:spPr bwMode="auto">
            <a:xfrm flipH="1">
              <a:off x="6359526" y="4565651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0" name="Line 18"/>
            <p:cNvSpPr>
              <a:spLocks noChangeShapeType="1"/>
            </p:cNvSpPr>
            <p:nvPr/>
          </p:nvSpPr>
          <p:spPr bwMode="auto">
            <a:xfrm flipH="1">
              <a:off x="6359526" y="4086226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1" name="Line 19"/>
            <p:cNvSpPr>
              <a:spLocks noChangeShapeType="1"/>
            </p:cNvSpPr>
            <p:nvPr/>
          </p:nvSpPr>
          <p:spPr bwMode="auto">
            <a:xfrm flipH="1">
              <a:off x="6359526" y="3608388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2" name="Line 20"/>
            <p:cNvSpPr>
              <a:spLocks noChangeShapeType="1"/>
            </p:cNvSpPr>
            <p:nvPr/>
          </p:nvSpPr>
          <p:spPr bwMode="auto">
            <a:xfrm flipH="1">
              <a:off x="6359526" y="3124201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3" name="Line 21"/>
            <p:cNvSpPr>
              <a:spLocks noChangeShapeType="1"/>
            </p:cNvSpPr>
            <p:nvPr/>
          </p:nvSpPr>
          <p:spPr bwMode="auto">
            <a:xfrm flipH="1">
              <a:off x="6359526" y="2646363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4" name="Rectangle 22"/>
            <p:cNvSpPr>
              <a:spLocks noChangeArrowheads="1"/>
            </p:cNvSpPr>
            <p:nvPr/>
          </p:nvSpPr>
          <p:spPr bwMode="auto">
            <a:xfrm rot="16200000">
              <a:off x="6207126" y="5011738"/>
              <a:ext cx="142875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-0.4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5" name="Rectangle 23"/>
            <p:cNvSpPr>
              <a:spLocks noChangeArrowheads="1"/>
            </p:cNvSpPr>
            <p:nvPr/>
          </p:nvSpPr>
          <p:spPr bwMode="auto">
            <a:xfrm rot="16200000">
              <a:off x="6207126" y="4527551"/>
              <a:ext cx="142875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6" name="Rectangle 24"/>
            <p:cNvSpPr>
              <a:spLocks noChangeArrowheads="1"/>
            </p:cNvSpPr>
            <p:nvPr/>
          </p:nvSpPr>
          <p:spPr bwMode="auto">
            <a:xfrm rot="16200000">
              <a:off x="6223001" y="4044951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7" name="Rectangle 25"/>
            <p:cNvSpPr>
              <a:spLocks noChangeArrowheads="1"/>
            </p:cNvSpPr>
            <p:nvPr/>
          </p:nvSpPr>
          <p:spPr bwMode="auto">
            <a:xfrm rot="16200000">
              <a:off x="6223001" y="3567113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8" name="Rectangle 26"/>
            <p:cNvSpPr>
              <a:spLocks noChangeArrowheads="1"/>
            </p:cNvSpPr>
            <p:nvPr/>
          </p:nvSpPr>
          <p:spPr bwMode="auto">
            <a:xfrm rot="16200000">
              <a:off x="6223001" y="3082926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9" name="Rectangle 27"/>
            <p:cNvSpPr>
              <a:spLocks noChangeArrowheads="1"/>
            </p:cNvSpPr>
            <p:nvPr/>
          </p:nvSpPr>
          <p:spPr bwMode="auto">
            <a:xfrm rot="16200000">
              <a:off x="6223001" y="2605088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0" name="Rectangle 28"/>
            <p:cNvSpPr>
              <a:spLocks noChangeArrowheads="1"/>
            </p:cNvSpPr>
            <p:nvPr/>
          </p:nvSpPr>
          <p:spPr bwMode="auto">
            <a:xfrm>
              <a:off x="6408738" y="2482851"/>
              <a:ext cx="3132138" cy="2833688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2" name="Rectangle 30"/>
            <p:cNvSpPr>
              <a:spLocks noChangeArrowheads="1"/>
            </p:cNvSpPr>
            <p:nvPr/>
          </p:nvSpPr>
          <p:spPr bwMode="auto">
            <a:xfrm>
              <a:off x="7877176" y="5621338"/>
              <a:ext cx="1460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lags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3" name="Rectangle 31"/>
            <p:cNvSpPr>
              <a:spLocks noChangeArrowheads="1"/>
            </p:cNvSpPr>
            <p:nvPr/>
          </p:nvSpPr>
          <p:spPr bwMode="auto">
            <a:xfrm rot="16200000">
              <a:off x="5910263" y="3860801"/>
              <a:ext cx="344488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Moran's I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4" name="Line 32"/>
            <p:cNvSpPr>
              <a:spLocks noChangeShapeType="1"/>
            </p:cNvSpPr>
            <p:nvPr/>
          </p:nvSpPr>
          <p:spPr bwMode="auto">
            <a:xfrm>
              <a:off x="6527801" y="2592388"/>
              <a:ext cx="1588" cy="4778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5" name="Freeform 33"/>
            <p:cNvSpPr>
              <a:spLocks/>
            </p:cNvSpPr>
            <p:nvPr/>
          </p:nvSpPr>
          <p:spPr bwMode="auto">
            <a:xfrm>
              <a:off x="6473826" y="3070226"/>
              <a:ext cx="103188" cy="1588"/>
            </a:xfrm>
            <a:custGeom>
              <a:avLst/>
              <a:gdLst>
                <a:gd name="T0" fmla="*/ 0 w 19"/>
                <a:gd name="T1" fmla="*/ 10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10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6" name="Line 34"/>
            <p:cNvSpPr>
              <a:spLocks noChangeShapeType="1"/>
            </p:cNvSpPr>
            <p:nvPr/>
          </p:nvSpPr>
          <p:spPr bwMode="auto">
            <a:xfrm>
              <a:off x="7251701" y="3417888"/>
              <a:ext cx="1588" cy="3810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7" name="Freeform 35"/>
            <p:cNvSpPr>
              <a:spLocks/>
            </p:cNvSpPr>
            <p:nvPr/>
          </p:nvSpPr>
          <p:spPr bwMode="auto">
            <a:xfrm>
              <a:off x="7197726" y="3798888"/>
              <a:ext cx="103188" cy="1588"/>
            </a:xfrm>
            <a:custGeom>
              <a:avLst/>
              <a:gdLst>
                <a:gd name="T0" fmla="*/ 0 w 19"/>
                <a:gd name="T1" fmla="*/ 10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10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8" name="Line 36"/>
            <p:cNvSpPr>
              <a:spLocks noChangeShapeType="1"/>
            </p:cNvSpPr>
            <p:nvPr/>
          </p:nvSpPr>
          <p:spPr bwMode="auto">
            <a:xfrm>
              <a:off x="7974013" y="4162426"/>
              <a:ext cx="1588" cy="3492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9" name="Freeform 37"/>
            <p:cNvSpPr>
              <a:spLocks/>
            </p:cNvSpPr>
            <p:nvPr/>
          </p:nvSpPr>
          <p:spPr bwMode="auto">
            <a:xfrm>
              <a:off x="7920038" y="4511676"/>
              <a:ext cx="109538" cy="1588"/>
            </a:xfrm>
            <a:custGeom>
              <a:avLst/>
              <a:gdLst>
                <a:gd name="T0" fmla="*/ 0 w 20"/>
                <a:gd name="T1" fmla="*/ 10 w 20"/>
                <a:gd name="T2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10" y="0"/>
                  </a:lnTo>
                  <a:lnTo>
                    <a:pt x="2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0" name="Line 38"/>
            <p:cNvSpPr>
              <a:spLocks noChangeShapeType="1"/>
            </p:cNvSpPr>
            <p:nvPr/>
          </p:nvSpPr>
          <p:spPr bwMode="auto">
            <a:xfrm>
              <a:off x="8697913" y="4684713"/>
              <a:ext cx="1588" cy="3095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1" name="Freeform 39"/>
            <p:cNvSpPr>
              <a:spLocks/>
            </p:cNvSpPr>
            <p:nvPr/>
          </p:nvSpPr>
          <p:spPr bwMode="auto">
            <a:xfrm>
              <a:off x="8648701" y="4994276"/>
              <a:ext cx="103188" cy="1588"/>
            </a:xfrm>
            <a:custGeom>
              <a:avLst/>
              <a:gdLst>
                <a:gd name="T0" fmla="*/ 0 w 19"/>
                <a:gd name="T1" fmla="*/ 9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9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2" name="Line 40"/>
            <p:cNvSpPr>
              <a:spLocks noChangeShapeType="1"/>
            </p:cNvSpPr>
            <p:nvPr/>
          </p:nvSpPr>
          <p:spPr bwMode="auto">
            <a:xfrm>
              <a:off x="9420226" y="4886326"/>
              <a:ext cx="1588" cy="3206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3" name="Freeform 41"/>
            <p:cNvSpPr>
              <a:spLocks/>
            </p:cNvSpPr>
            <p:nvPr/>
          </p:nvSpPr>
          <p:spPr bwMode="auto">
            <a:xfrm>
              <a:off x="9371013" y="5207001"/>
              <a:ext cx="104775" cy="1588"/>
            </a:xfrm>
            <a:custGeom>
              <a:avLst/>
              <a:gdLst>
                <a:gd name="T0" fmla="*/ 0 w 19"/>
                <a:gd name="T1" fmla="*/ 9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9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4" name="Line 42"/>
            <p:cNvSpPr>
              <a:spLocks noChangeShapeType="1"/>
            </p:cNvSpPr>
            <p:nvPr/>
          </p:nvSpPr>
          <p:spPr bwMode="auto">
            <a:xfrm flipV="1">
              <a:off x="6527801" y="2592388"/>
              <a:ext cx="1588" cy="4778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5" name="Freeform 43"/>
            <p:cNvSpPr>
              <a:spLocks/>
            </p:cNvSpPr>
            <p:nvPr/>
          </p:nvSpPr>
          <p:spPr bwMode="auto">
            <a:xfrm>
              <a:off x="6473826" y="2592388"/>
              <a:ext cx="103188" cy="1588"/>
            </a:xfrm>
            <a:custGeom>
              <a:avLst/>
              <a:gdLst>
                <a:gd name="T0" fmla="*/ 19 w 19"/>
                <a:gd name="T1" fmla="*/ 10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6" name="Line 44"/>
            <p:cNvSpPr>
              <a:spLocks noChangeShapeType="1"/>
            </p:cNvSpPr>
            <p:nvPr/>
          </p:nvSpPr>
          <p:spPr bwMode="auto">
            <a:xfrm flipV="1">
              <a:off x="7251701" y="3417888"/>
              <a:ext cx="1588" cy="3810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7" name="Freeform 45"/>
            <p:cNvSpPr>
              <a:spLocks/>
            </p:cNvSpPr>
            <p:nvPr/>
          </p:nvSpPr>
          <p:spPr bwMode="auto">
            <a:xfrm>
              <a:off x="7197726" y="3417888"/>
              <a:ext cx="103188" cy="1588"/>
            </a:xfrm>
            <a:custGeom>
              <a:avLst/>
              <a:gdLst>
                <a:gd name="T0" fmla="*/ 19 w 19"/>
                <a:gd name="T1" fmla="*/ 10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8" name="Line 46"/>
            <p:cNvSpPr>
              <a:spLocks noChangeShapeType="1"/>
            </p:cNvSpPr>
            <p:nvPr/>
          </p:nvSpPr>
          <p:spPr bwMode="auto">
            <a:xfrm flipV="1">
              <a:off x="7974013" y="4162426"/>
              <a:ext cx="1588" cy="3492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9" name="Freeform 47"/>
            <p:cNvSpPr>
              <a:spLocks/>
            </p:cNvSpPr>
            <p:nvPr/>
          </p:nvSpPr>
          <p:spPr bwMode="auto">
            <a:xfrm>
              <a:off x="7920038" y="4162426"/>
              <a:ext cx="109538" cy="1588"/>
            </a:xfrm>
            <a:custGeom>
              <a:avLst/>
              <a:gdLst>
                <a:gd name="T0" fmla="*/ 20 w 20"/>
                <a:gd name="T1" fmla="*/ 1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0" name="Line 48"/>
            <p:cNvSpPr>
              <a:spLocks noChangeShapeType="1"/>
            </p:cNvSpPr>
            <p:nvPr/>
          </p:nvSpPr>
          <p:spPr bwMode="auto">
            <a:xfrm flipV="1">
              <a:off x="8697913" y="4684713"/>
              <a:ext cx="1588" cy="3095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1" name="Freeform 49"/>
            <p:cNvSpPr>
              <a:spLocks/>
            </p:cNvSpPr>
            <p:nvPr/>
          </p:nvSpPr>
          <p:spPr bwMode="auto">
            <a:xfrm>
              <a:off x="8648701" y="4684713"/>
              <a:ext cx="103188" cy="1588"/>
            </a:xfrm>
            <a:custGeom>
              <a:avLst/>
              <a:gdLst>
                <a:gd name="T0" fmla="*/ 19 w 19"/>
                <a:gd name="T1" fmla="*/ 9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2" name="Line 50"/>
            <p:cNvSpPr>
              <a:spLocks noChangeShapeType="1"/>
            </p:cNvSpPr>
            <p:nvPr/>
          </p:nvSpPr>
          <p:spPr bwMode="auto">
            <a:xfrm flipV="1">
              <a:off x="9420226" y="4886326"/>
              <a:ext cx="1588" cy="3206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3" name="Freeform 51"/>
            <p:cNvSpPr>
              <a:spLocks/>
            </p:cNvSpPr>
            <p:nvPr/>
          </p:nvSpPr>
          <p:spPr bwMode="auto">
            <a:xfrm>
              <a:off x="9371013" y="4886326"/>
              <a:ext cx="104775" cy="1588"/>
            </a:xfrm>
            <a:custGeom>
              <a:avLst/>
              <a:gdLst>
                <a:gd name="T0" fmla="*/ 19 w 19"/>
                <a:gd name="T1" fmla="*/ 9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4" name="Line 52"/>
            <p:cNvSpPr>
              <a:spLocks noChangeShapeType="1"/>
            </p:cNvSpPr>
            <p:nvPr/>
          </p:nvSpPr>
          <p:spPr bwMode="auto">
            <a:xfrm>
              <a:off x="6527801" y="5316538"/>
              <a:ext cx="2892425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5" name="Line 53"/>
            <p:cNvSpPr>
              <a:spLocks noChangeShapeType="1"/>
            </p:cNvSpPr>
            <p:nvPr/>
          </p:nvSpPr>
          <p:spPr bwMode="auto">
            <a:xfrm>
              <a:off x="6527801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6" name="Line 54"/>
            <p:cNvSpPr>
              <a:spLocks noChangeShapeType="1"/>
            </p:cNvSpPr>
            <p:nvPr/>
          </p:nvSpPr>
          <p:spPr bwMode="auto">
            <a:xfrm>
              <a:off x="7251701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7" name="Line 55"/>
            <p:cNvSpPr>
              <a:spLocks noChangeShapeType="1"/>
            </p:cNvSpPr>
            <p:nvPr/>
          </p:nvSpPr>
          <p:spPr bwMode="auto">
            <a:xfrm>
              <a:off x="7974013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8" name="Line 56"/>
            <p:cNvSpPr>
              <a:spLocks noChangeShapeType="1"/>
            </p:cNvSpPr>
            <p:nvPr/>
          </p:nvSpPr>
          <p:spPr bwMode="auto">
            <a:xfrm>
              <a:off x="8697913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9" name="Line 57"/>
            <p:cNvSpPr>
              <a:spLocks noChangeShapeType="1"/>
            </p:cNvSpPr>
            <p:nvPr/>
          </p:nvSpPr>
          <p:spPr bwMode="auto">
            <a:xfrm>
              <a:off x="9420226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0" name="Rectangle 58"/>
            <p:cNvSpPr>
              <a:spLocks noChangeArrowheads="1"/>
            </p:cNvSpPr>
            <p:nvPr/>
          </p:nvSpPr>
          <p:spPr bwMode="auto">
            <a:xfrm>
              <a:off x="6484938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1" name="Rectangle 59"/>
            <p:cNvSpPr>
              <a:spLocks noChangeArrowheads="1"/>
            </p:cNvSpPr>
            <p:nvPr/>
          </p:nvSpPr>
          <p:spPr bwMode="auto">
            <a:xfrm>
              <a:off x="7208838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2" name="Rectangle 60"/>
            <p:cNvSpPr>
              <a:spLocks noChangeArrowheads="1"/>
            </p:cNvSpPr>
            <p:nvPr/>
          </p:nvSpPr>
          <p:spPr bwMode="auto">
            <a:xfrm>
              <a:off x="7931151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3" name="Rectangle 61"/>
            <p:cNvSpPr>
              <a:spLocks noChangeArrowheads="1"/>
            </p:cNvSpPr>
            <p:nvPr/>
          </p:nvSpPr>
          <p:spPr bwMode="auto">
            <a:xfrm>
              <a:off x="8655051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4" name="Rectangle 62"/>
            <p:cNvSpPr>
              <a:spLocks noChangeArrowheads="1"/>
            </p:cNvSpPr>
            <p:nvPr/>
          </p:nvSpPr>
          <p:spPr bwMode="auto">
            <a:xfrm>
              <a:off x="9377363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269875" y="1066800"/>
            <a:ext cx="468312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us to look at how spatial autocorrelation behaves as we consider more and more distant neighbors in the calculation of I, C or G.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us to understand the range of similarity in a particular geographic dataset.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must understand the concept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higher-order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neighbors.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ultimately allows us to determine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scale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similarity of the variable of interest.</a:t>
            </a:r>
          </a:p>
        </p:txBody>
      </p:sp>
    </p:spTree>
    <p:extLst>
      <p:ext uri="{BB962C8B-B14F-4D97-AF65-F5344CB8AC3E}">
        <p14:creationId xmlns:p14="http://schemas.microsoft.com/office/powerpoint/2010/main" val="33209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223838" y="152400"/>
            <a:ext cx="8710612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Notes on the Correlogram</a:t>
            </a:r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528638" y="1300163"/>
            <a:ext cx="8158162" cy="52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create 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are undertaking multiple tests on the same dataset.  By chance alone, you might expect 1/20 of those tests to yield significant values of I, even when there is no global spatial autocorrelation present.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such, before interpreting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should ensure that at least one of the statistics within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significant at the Bonferroni corrected level of 0.05/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ntests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to say, if you have 5 lags, then you should ensure that at least one I value in the correlogram has a p-value less than z = 0.05/5 or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to take this into account will result in too often rejecting the null hypothesis and inferring spatial structure when in fact there is really none.</a:t>
            </a:r>
          </a:p>
        </p:txBody>
      </p:sp>
    </p:spTree>
    <p:extLst>
      <p:ext uri="{BB962C8B-B14F-4D97-AF65-F5344CB8AC3E}">
        <p14:creationId xmlns:p14="http://schemas.microsoft.com/office/powerpoint/2010/main" val="197148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43840"/>
            <a:ext cx="8351520" cy="637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3048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extBox 1"/>
          <p:cNvSpPr txBox="1"/>
          <p:nvPr/>
        </p:nvSpPr>
        <p:spPr>
          <a:xfrm>
            <a:off x="533400" y="5715000"/>
            <a:ext cx="7731027" cy="769441"/>
          </a:xfrm>
          <a:prstGeom prst="rect">
            <a:avLst/>
          </a:prstGeom>
          <a:solidFill>
            <a:schemeClr val="accent1">
              <a:alpha val="5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variation in sage grouse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2800" y="3429000"/>
            <a:ext cx="1676400" cy="6096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8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9080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Pattern Analysis</a:t>
            </a:r>
          </a:p>
        </p:txBody>
      </p:sp>
    </p:spTree>
    <p:extLst>
      <p:ext uri="{BB962C8B-B14F-4D97-AF65-F5344CB8AC3E}">
        <p14:creationId xmlns:p14="http://schemas.microsoft.com/office/powerpoint/2010/main" val="83796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1" name="Rectangle 9"/>
          <p:cNvSpPr>
            <a:spLocks noChangeArrowheads="1"/>
          </p:cNvSpPr>
          <p:nvPr/>
        </p:nvSpPr>
        <p:spPr bwMode="auto">
          <a:xfrm>
            <a:off x="325438" y="242888"/>
            <a:ext cx="5294312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point pattern is either: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(regular)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</a:p>
        </p:txBody>
      </p:sp>
      <p:sp>
        <p:nvSpPr>
          <p:cNvPr id="228363" name="AutoShape 11"/>
          <p:cNvSpPr>
            <a:spLocks noChangeAspect="1" noChangeArrowheads="1" noTextEdit="1"/>
          </p:cNvSpPr>
          <p:nvPr/>
        </p:nvSpPr>
        <p:spPr bwMode="auto">
          <a:xfrm>
            <a:off x="6215063" y="357188"/>
            <a:ext cx="2500312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chemeClr val="tx1"/>
              </a:buClr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836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2474913"/>
            <a:ext cx="25273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6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19088"/>
            <a:ext cx="250825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6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4589463"/>
            <a:ext cx="2546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68" name="Rectangle 16"/>
          <p:cNvSpPr>
            <a:spLocks noChangeArrowheads="1"/>
          </p:cNvSpPr>
          <p:nvPr/>
        </p:nvSpPr>
        <p:spPr bwMode="auto">
          <a:xfrm>
            <a:off x="6324600" y="1965325"/>
            <a:ext cx="688975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1F1A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369" name="Rectangle 17"/>
          <p:cNvSpPr>
            <a:spLocks noChangeArrowheads="1"/>
          </p:cNvSpPr>
          <p:nvPr/>
        </p:nvSpPr>
        <p:spPr bwMode="auto">
          <a:xfrm>
            <a:off x="6248400" y="4191000"/>
            <a:ext cx="1597025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1F1A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Systematic/Regular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370" name="Rectangle 18"/>
          <p:cNvSpPr>
            <a:spLocks noChangeArrowheads="1"/>
          </p:cNvSpPr>
          <p:nvPr/>
        </p:nvSpPr>
        <p:spPr bwMode="auto">
          <a:xfrm>
            <a:off x="6324600" y="6232525"/>
            <a:ext cx="7810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1F1A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372" name="Rectangle 20"/>
          <p:cNvSpPr>
            <a:spLocks noChangeArrowheads="1"/>
          </p:cNvSpPr>
          <p:nvPr/>
        </p:nvSpPr>
        <p:spPr bwMode="auto">
          <a:xfrm>
            <a:off x="314325" y="2890838"/>
            <a:ext cx="5441950" cy="364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</a:t>
            </a:r>
          </a:p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test whether the observed pattern is a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likely realization of a hypothesized process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means creating a NULL hypothesis: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The spatial point pattern is no different from a pattern derived from a CSR process.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The spatial point pattern is significantly different from that produced by a random process.</a:t>
            </a:r>
          </a:p>
        </p:txBody>
      </p:sp>
    </p:spTree>
    <p:extLst>
      <p:ext uri="{BB962C8B-B14F-4D97-AF65-F5344CB8AC3E}">
        <p14:creationId xmlns:p14="http://schemas.microsoft.com/office/powerpoint/2010/main" val="275282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0" name="Rectangle 6"/>
          <p:cNvSpPr>
            <a:spLocks noChangeArrowheads="1"/>
          </p:cNvSpPr>
          <p:nvPr/>
        </p:nvSpPr>
        <p:spPr bwMode="auto">
          <a:xfrm>
            <a:off x="347663" y="457200"/>
            <a:ext cx="2971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Description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Distance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Ellipse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Density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 Counts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14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3962400" cy="325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1429" name="Rectangle 5"/>
          <p:cNvSpPr>
            <a:spLocks noChangeArrowheads="1"/>
          </p:cNvSpPr>
          <p:nvPr/>
        </p:nvSpPr>
        <p:spPr bwMode="auto">
          <a:xfrm>
            <a:off x="4305300" y="457200"/>
            <a:ext cx="4000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Separation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 techniques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1-st order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 distance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G-hat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F-hat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2-nd order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&amp; L-hat</a:t>
            </a:r>
          </a:p>
        </p:txBody>
      </p:sp>
    </p:spTree>
    <p:extLst>
      <p:ext uri="{BB962C8B-B14F-4D97-AF65-F5344CB8AC3E}">
        <p14:creationId xmlns:p14="http://schemas.microsoft.com/office/powerpoint/2010/main" val="351616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381000" y="471488"/>
            <a:ext cx="8148637" cy="584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values should be in a 2-D planar (Cartesian) system – (Longitude/Latitude are not a distance value so should not be used).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region should be objective and not imposed.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pattern should be a complete enumeration or one-to-one census of all points -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sample of events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locations must not be approximated – e.g., using centroids of CT’s or any other arbitrary means.</a:t>
            </a:r>
          </a:p>
        </p:txBody>
      </p:sp>
    </p:spTree>
    <p:extLst>
      <p:ext uri="{BB962C8B-B14F-4D97-AF65-F5344CB8AC3E}">
        <p14:creationId xmlns:p14="http://schemas.microsoft.com/office/powerpoint/2010/main" val="1056166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835025" y="271463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Point Pattern Terminology</a:t>
            </a:r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835025" y="1719263"/>
            <a:ext cx="7162800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Point: An arbitrary location within the study region that is not part of the original observed set of locations.</a:t>
            </a:r>
          </a:p>
          <a:p>
            <a:pPr eaLnBrk="1" hangingPunct="1">
              <a:spcBef>
                <a:spcPct val="20000"/>
              </a:spcBef>
              <a:buClr>
                <a:srgbClr val="FF0000"/>
              </a:buClr>
              <a:buSzPct val="8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Event: An observed location within the study region.</a:t>
            </a:r>
          </a:p>
        </p:txBody>
      </p:sp>
      <p:pic>
        <p:nvPicPr>
          <p:cNvPr id="2324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086225"/>
            <a:ext cx="5410200" cy="2035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24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856038"/>
            <a:ext cx="2190750" cy="2209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1772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515938" y="1498600"/>
            <a:ext cx="8091487" cy="367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Tobler’s First Law of Geography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“Things closer in space tend to be more similar than things further apart”</a:t>
            </a:r>
          </a:p>
        </p:txBody>
      </p:sp>
    </p:spTree>
    <p:extLst>
      <p:ext uri="{BB962C8B-B14F-4D97-AF65-F5344CB8AC3E}">
        <p14:creationId xmlns:p14="http://schemas.microsoft.com/office/powerpoint/2010/main" val="2517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3" name="Rectangle 5"/>
          <p:cNvSpPr>
            <a:spLocks noChangeArrowheads="1"/>
          </p:cNvSpPr>
          <p:nvPr/>
        </p:nvSpPr>
        <p:spPr bwMode="auto">
          <a:xfrm>
            <a:off x="511175" y="1001713"/>
            <a:ext cx="8099425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standard statistical techniques have significant problems when we try to apply them to spatial data.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referencing allows the incorporation of distance, adjacency, interaction and neighborhood concepts into analysis.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relation between data attributes and their spatial locations?</a:t>
            </a:r>
          </a:p>
        </p:txBody>
      </p:sp>
    </p:spTree>
    <p:extLst>
      <p:ext uri="{BB962C8B-B14F-4D97-AF65-F5344CB8AC3E}">
        <p14:creationId xmlns:p14="http://schemas.microsoft.com/office/powerpoint/2010/main" val="364183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1165225"/>
            <a:ext cx="3262312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4263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74613"/>
            <a:ext cx="9144000" cy="979487"/>
          </a:xfrm>
          <a:noFill/>
          <a:ln/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>
                <a:latin typeface="Times New Roman" pitchFamily="18" charset="0"/>
              </a:rPr>
              <a:t>Complete Spatial Randomness (CSR)</a:t>
            </a:r>
          </a:p>
        </p:txBody>
      </p:sp>
      <p:sp>
        <p:nvSpPr>
          <p:cNvPr id="224264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319213"/>
            <a:ext cx="4767263" cy="5030787"/>
          </a:xfrm>
          <a:noFill/>
          <a:ln/>
        </p:spPr>
        <p:txBody>
          <a:bodyPr/>
          <a:lstStyle/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Properties of the CSR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Same process every time but different outcome.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Random describes the process of locating the points but NOT the pattern</a:t>
            </a:r>
          </a:p>
          <a:p>
            <a:pPr lvl="1">
              <a:buClr>
                <a:schemeClr val="tx1"/>
              </a:buClr>
              <a:buFontTx/>
              <a:buChar char="•"/>
            </a:pPr>
            <a:r>
              <a:rPr lang="en-US" sz="1800">
                <a:latin typeface="Times New Roman" pitchFamily="18" charset="0"/>
              </a:rPr>
              <a:t>WRONG: The pattern is a random pattern</a:t>
            </a:r>
          </a:p>
          <a:p>
            <a:pPr lvl="1">
              <a:buClr>
                <a:schemeClr val="tx1"/>
              </a:buClr>
              <a:buFontTx/>
              <a:buChar char="•"/>
            </a:pPr>
            <a:r>
              <a:rPr lang="en-US" sz="1800">
                <a:latin typeface="Times New Roman" pitchFamily="18" charset="0"/>
              </a:rPr>
              <a:t>CORRECT: The pattern conforms to a random process of x,y coordinate selection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Sometimes there are obvious clusters produced by a random process.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This does not mean that a similar geographically produced pattern is a chance occurrence and there is usually a reason why something exists where it exists.</a:t>
            </a:r>
          </a:p>
        </p:txBody>
      </p:sp>
      <p:pic>
        <p:nvPicPr>
          <p:cNvPr id="2242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3" y="3987800"/>
            <a:ext cx="3217862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536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3" name="Rectangle 5"/>
          <p:cNvSpPr>
            <a:spLocks noChangeArrowheads="1"/>
          </p:cNvSpPr>
          <p:nvPr/>
        </p:nvSpPr>
        <p:spPr bwMode="auto">
          <a:xfrm>
            <a:off x="995363" y="128588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Pattern Description</a:t>
            </a:r>
          </a:p>
        </p:txBody>
      </p:sp>
      <p:sp>
        <p:nvSpPr>
          <p:cNvPr id="227334" name="Rectangle 6"/>
          <p:cNvSpPr>
            <a:spLocks noChangeArrowheads="1"/>
          </p:cNvSpPr>
          <p:nvPr/>
        </p:nvSpPr>
        <p:spPr bwMode="auto">
          <a:xfrm>
            <a:off x="381000" y="1765301"/>
            <a:ext cx="7788275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Center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Distance</a:t>
            </a:r>
          </a:p>
        </p:txBody>
      </p:sp>
      <p:pic>
        <p:nvPicPr>
          <p:cNvPr id="227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1812925"/>
            <a:ext cx="3733800" cy="16922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73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4114800"/>
            <a:ext cx="4343400" cy="14049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6269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1035050" y="1524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</a:t>
            </a:r>
          </a:p>
        </p:txBody>
      </p:sp>
      <p:sp>
        <p:nvSpPr>
          <p:cNvPr id="229382" name="Rectangle 6"/>
          <p:cNvSpPr>
            <a:spLocks noChangeArrowheads="1"/>
          </p:cNvSpPr>
          <p:nvPr/>
        </p:nvSpPr>
        <p:spPr bwMode="auto">
          <a:xfrm>
            <a:off x="334963" y="1277938"/>
            <a:ext cx="435927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 pattern in terms of first-order properties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intensity, (lambda), across study region.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lambda is sensitive to size or area in which intensity or density is measured.</a:t>
            </a:r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5146675" y="3063875"/>
            <a:ext cx="3505200" cy="1955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in pattern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of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pic>
        <p:nvPicPr>
          <p:cNvPr id="22938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636713"/>
            <a:ext cx="3429000" cy="12255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8984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5" name="Rectangle 5"/>
          <p:cNvSpPr>
            <a:spLocks noChangeArrowheads="1"/>
          </p:cNvSpPr>
          <p:nvPr/>
        </p:nvSpPr>
        <p:spPr bwMode="auto">
          <a:xfrm>
            <a:off x="234950" y="185738"/>
            <a:ext cx="8674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QUADRAT ANALYSIS</a:t>
            </a:r>
          </a:p>
        </p:txBody>
      </p:sp>
      <p:sp>
        <p:nvSpPr>
          <p:cNvPr id="225286" name="Rectangle 6"/>
          <p:cNvSpPr>
            <a:spLocks noChangeArrowheads="1"/>
          </p:cNvSpPr>
          <p:nvPr/>
        </p:nvSpPr>
        <p:spPr bwMode="auto">
          <a:xfrm>
            <a:off x="317500" y="1878013"/>
            <a:ext cx="4125913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4 quadrats at the left and the 8 points that were placed within the entire region using a CSR process.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Each was placed with equal probability and as such each quadrat has an equal chance of receiving a point.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positioning of any point was independent of the positioning of any other point.</a:t>
            </a:r>
          </a:p>
        </p:txBody>
      </p:sp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1649413"/>
            <a:ext cx="442595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06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9" name="Rectangle 5"/>
          <p:cNvSpPr>
            <a:spLocks noChangeArrowheads="1"/>
          </p:cNvSpPr>
          <p:nvPr/>
        </p:nvSpPr>
        <p:spPr bwMode="auto">
          <a:xfrm>
            <a:off x="350838" y="850900"/>
            <a:ext cx="3802062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one event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occurring in a particular quadrat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equal to the fraction of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study area that the quadrat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represents.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Here we say that the probability of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occurring in one quadrat is P(A).</a:t>
            </a:r>
          </a:p>
        </p:txBody>
      </p:sp>
      <p:pic>
        <p:nvPicPr>
          <p:cNvPr id="2263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936625"/>
            <a:ext cx="4502150" cy="450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927350"/>
            <a:ext cx="2590800" cy="16732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6573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5778500" y="1335088"/>
            <a:ext cx="3122613" cy="5167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chemeClr val="tx1"/>
              </a:buClr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217488" y="122238"/>
            <a:ext cx="8716962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</a:pP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Measures: Quadrat Counting</a:t>
            </a:r>
          </a:p>
        </p:txBody>
      </p:sp>
      <p:sp>
        <p:nvSpPr>
          <p:cNvPr id="235526" name="Rectangle 6"/>
          <p:cNvSpPr>
            <a:spLocks noChangeArrowheads="1"/>
          </p:cNvSpPr>
          <p:nvPr/>
        </p:nvSpPr>
        <p:spPr bwMode="auto">
          <a:xfrm>
            <a:off x="463550" y="2390775"/>
            <a:ext cx="5089525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A) Square tessellation – exhaustive census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B) Random Sampling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Common in field studies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Can miss events in the pattern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Questions of size and n.</a:t>
            </a:r>
          </a:p>
        </p:txBody>
      </p:sp>
      <p:pic>
        <p:nvPicPr>
          <p:cNvPr id="23552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546225"/>
            <a:ext cx="2198688" cy="21955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552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8" y="4065588"/>
            <a:ext cx="2251075" cy="2247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5529" name="Rectangle 9"/>
          <p:cNvSpPr>
            <a:spLocks noChangeArrowheads="1"/>
          </p:cNvSpPr>
          <p:nvPr/>
        </p:nvSpPr>
        <p:spPr bwMode="auto">
          <a:xfrm>
            <a:off x="5848350" y="15922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35530" name="Rectangle 10"/>
          <p:cNvSpPr>
            <a:spLocks noChangeArrowheads="1"/>
          </p:cNvSpPr>
          <p:nvPr/>
        </p:nvSpPr>
        <p:spPr bwMode="auto">
          <a:xfrm>
            <a:off x="5856288" y="412432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2378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1073150" y="377825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Measures: Quadrat Counting</a:t>
            </a:r>
          </a:p>
        </p:txBody>
      </p:sp>
      <p:sp>
        <p:nvSpPr>
          <p:cNvPr id="234502" name="Rectangle 6"/>
          <p:cNvSpPr>
            <a:spLocks noChangeArrowheads="1"/>
          </p:cNvSpPr>
          <p:nvPr/>
        </p:nvSpPr>
        <p:spPr bwMode="auto">
          <a:xfrm>
            <a:off x="319088" y="1843088"/>
            <a:ext cx="3505200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Tessellation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origin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 orientation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 Size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affect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frequency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pic>
        <p:nvPicPr>
          <p:cNvPr id="2345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1409700"/>
            <a:ext cx="2536825" cy="2533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45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3987800"/>
            <a:ext cx="2555875" cy="25511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34507" name="Group 11"/>
          <p:cNvGrpSpPr>
            <a:grpSpLocks noChangeAspect="1"/>
          </p:cNvGrpSpPr>
          <p:nvPr/>
        </p:nvGrpSpPr>
        <p:grpSpPr bwMode="auto">
          <a:xfrm>
            <a:off x="3870325" y="2774950"/>
            <a:ext cx="2327275" cy="2322513"/>
            <a:chOff x="2452" y="1486"/>
            <a:chExt cx="1466" cy="1463"/>
          </a:xfrm>
          <a:noFill/>
        </p:grpSpPr>
        <p:sp>
          <p:nvSpPr>
            <p:cNvPr id="23450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452" y="1486"/>
              <a:ext cx="1466" cy="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4708" name="Group 212"/>
            <p:cNvGrpSpPr>
              <a:grpSpLocks/>
            </p:cNvGrpSpPr>
            <p:nvPr/>
          </p:nvGrpSpPr>
          <p:grpSpPr bwMode="auto">
            <a:xfrm>
              <a:off x="2458" y="1558"/>
              <a:ext cx="1458" cy="1389"/>
              <a:chOff x="2458" y="1558"/>
              <a:chExt cx="1458" cy="1389"/>
            </a:xfrm>
            <a:grpFill/>
          </p:grpSpPr>
          <p:sp>
            <p:nvSpPr>
              <p:cNvPr id="234508" name="Line 12"/>
              <p:cNvSpPr>
                <a:spLocks noChangeShapeType="1"/>
              </p:cNvSpPr>
              <p:nvPr/>
            </p:nvSpPr>
            <p:spPr bwMode="auto">
              <a:xfrm>
                <a:off x="2607" y="2751"/>
                <a:ext cx="1228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09" name="Line 13"/>
              <p:cNvSpPr>
                <a:spLocks noChangeShapeType="1"/>
              </p:cNvSpPr>
              <p:nvPr/>
            </p:nvSpPr>
            <p:spPr bwMode="auto">
              <a:xfrm>
                <a:off x="2607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0" name="Line 14"/>
              <p:cNvSpPr>
                <a:spLocks noChangeShapeType="1"/>
              </p:cNvSpPr>
              <p:nvPr/>
            </p:nvSpPr>
            <p:spPr bwMode="auto">
              <a:xfrm>
                <a:off x="2854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1" name="Line 15"/>
              <p:cNvSpPr>
                <a:spLocks noChangeShapeType="1"/>
              </p:cNvSpPr>
              <p:nvPr/>
            </p:nvSpPr>
            <p:spPr bwMode="auto">
              <a:xfrm>
                <a:off x="3099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2" name="Line 16"/>
              <p:cNvSpPr>
                <a:spLocks noChangeShapeType="1"/>
              </p:cNvSpPr>
              <p:nvPr/>
            </p:nvSpPr>
            <p:spPr bwMode="auto">
              <a:xfrm>
                <a:off x="3344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3" name="Line 17"/>
              <p:cNvSpPr>
                <a:spLocks noChangeShapeType="1"/>
              </p:cNvSpPr>
              <p:nvPr/>
            </p:nvSpPr>
            <p:spPr bwMode="auto">
              <a:xfrm>
                <a:off x="3588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4" name="Line 18"/>
              <p:cNvSpPr>
                <a:spLocks noChangeShapeType="1"/>
              </p:cNvSpPr>
              <p:nvPr/>
            </p:nvSpPr>
            <p:spPr bwMode="auto">
              <a:xfrm>
                <a:off x="3835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5" name="Rectangle 19"/>
              <p:cNvSpPr>
                <a:spLocks noChangeArrowheads="1"/>
              </p:cNvSpPr>
              <p:nvPr/>
            </p:nvSpPr>
            <p:spPr bwMode="auto">
              <a:xfrm>
                <a:off x="2570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6" name="Rectangle 20"/>
              <p:cNvSpPr>
                <a:spLocks noChangeArrowheads="1"/>
              </p:cNvSpPr>
              <p:nvPr/>
            </p:nvSpPr>
            <p:spPr bwMode="auto">
              <a:xfrm>
                <a:off x="2817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7" name="Rectangle 21"/>
              <p:cNvSpPr>
                <a:spLocks noChangeArrowheads="1"/>
              </p:cNvSpPr>
              <p:nvPr/>
            </p:nvSpPr>
            <p:spPr bwMode="auto">
              <a:xfrm>
                <a:off x="3062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8" name="Rectangle 22"/>
              <p:cNvSpPr>
                <a:spLocks noChangeArrowheads="1"/>
              </p:cNvSpPr>
              <p:nvPr/>
            </p:nvSpPr>
            <p:spPr bwMode="auto">
              <a:xfrm>
                <a:off x="3307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9" name="Rectangle 23"/>
              <p:cNvSpPr>
                <a:spLocks noChangeArrowheads="1"/>
              </p:cNvSpPr>
              <p:nvPr/>
            </p:nvSpPr>
            <p:spPr bwMode="auto">
              <a:xfrm>
                <a:off x="3551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0" name="Rectangle 24"/>
              <p:cNvSpPr>
                <a:spLocks noChangeArrowheads="1"/>
              </p:cNvSpPr>
              <p:nvPr/>
            </p:nvSpPr>
            <p:spPr bwMode="auto">
              <a:xfrm>
                <a:off x="3798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1" name="Line 25"/>
              <p:cNvSpPr>
                <a:spLocks noChangeShapeType="1"/>
              </p:cNvSpPr>
              <p:nvPr/>
            </p:nvSpPr>
            <p:spPr bwMode="auto">
              <a:xfrm flipV="1">
                <a:off x="2607" y="1641"/>
                <a:ext cx="1" cy="1110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2" name="Line 26"/>
              <p:cNvSpPr>
                <a:spLocks noChangeShapeType="1"/>
              </p:cNvSpPr>
              <p:nvPr/>
            </p:nvSpPr>
            <p:spPr bwMode="auto">
              <a:xfrm flipH="1">
                <a:off x="2588" y="2751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3" name="Line 27"/>
              <p:cNvSpPr>
                <a:spLocks noChangeShapeType="1"/>
              </p:cNvSpPr>
              <p:nvPr/>
            </p:nvSpPr>
            <p:spPr bwMode="auto">
              <a:xfrm flipH="1">
                <a:off x="2588" y="2528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4" name="Line 28"/>
              <p:cNvSpPr>
                <a:spLocks noChangeShapeType="1"/>
              </p:cNvSpPr>
              <p:nvPr/>
            </p:nvSpPr>
            <p:spPr bwMode="auto">
              <a:xfrm flipH="1">
                <a:off x="2588" y="2307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5" name="Line 29"/>
              <p:cNvSpPr>
                <a:spLocks noChangeShapeType="1"/>
              </p:cNvSpPr>
              <p:nvPr/>
            </p:nvSpPr>
            <p:spPr bwMode="auto">
              <a:xfrm flipH="1">
                <a:off x="2588" y="2086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6" name="Line 30"/>
              <p:cNvSpPr>
                <a:spLocks noChangeShapeType="1"/>
              </p:cNvSpPr>
              <p:nvPr/>
            </p:nvSpPr>
            <p:spPr bwMode="auto">
              <a:xfrm flipH="1">
                <a:off x="2588" y="1865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7" name="Line 31"/>
              <p:cNvSpPr>
                <a:spLocks noChangeShapeType="1"/>
              </p:cNvSpPr>
              <p:nvPr/>
            </p:nvSpPr>
            <p:spPr bwMode="auto">
              <a:xfrm flipH="1">
                <a:off x="2588" y="1641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8" name="Rectangle 32"/>
              <p:cNvSpPr>
                <a:spLocks noChangeArrowheads="1"/>
              </p:cNvSpPr>
              <p:nvPr/>
            </p:nvSpPr>
            <p:spPr bwMode="auto">
              <a:xfrm rot="16200000">
                <a:off x="2534" y="2745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9" name="Rectangle 33"/>
              <p:cNvSpPr>
                <a:spLocks noChangeArrowheads="1"/>
              </p:cNvSpPr>
              <p:nvPr/>
            </p:nvSpPr>
            <p:spPr bwMode="auto">
              <a:xfrm rot="16200000">
                <a:off x="2534" y="2522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0" name="Rectangle 34"/>
              <p:cNvSpPr>
                <a:spLocks noChangeArrowheads="1"/>
              </p:cNvSpPr>
              <p:nvPr/>
            </p:nvSpPr>
            <p:spPr bwMode="auto">
              <a:xfrm rot="16200000">
                <a:off x="2534" y="2301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1" name="Rectangle 35"/>
              <p:cNvSpPr>
                <a:spLocks noChangeArrowheads="1"/>
              </p:cNvSpPr>
              <p:nvPr/>
            </p:nvSpPr>
            <p:spPr bwMode="auto">
              <a:xfrm rot="16200000">
                <a:off x="2534" y="2080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2" name="Rectangle 36"/>
              <p:cNvSpPr>
                <a:spLocks noChangeArrowheads="1"/>
              </p:cNvSpPr>
              <p:nvPr/>
            </p:nvSpPr>
            <p:spPr bwMode="auto">
              <a:xfrm rot="16200000">
                <a:off x="2534" y="1859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3" name="Rectangle 37"/>
              <p:cNvSpPr>
                <a:spLocks noChangeArrowheads="1"/>
              </p:cNvSpPr>
              <p:nvPr/>
            </p:nvSpPr>
            <p:spPr bwMode="auto">
              <a:xfrm rot="16200000">
                <a:off x="2534" y="1635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4" name="Rectangle 38"/>
              <p:cNvSpPr>
                <a:spLocks noChangeArrowheads="1"/>
              </p:cNvSpPr>
              <p:nvPr/>
            </p:nvSpPr>
            <p:spPr bwMode="auto">
              <a:xfrm>
                <a:off x="2607" y="1641"/>
                <a:ext cx="1228" cy="1110"/>
              </a:xfrm>
              <a:prstGeom prst="rect">
                <a:avLst/>
              </a:prstGeom>
              <a:grp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5" name="Rectangle 39"/>
              <p:cNvSpPr>
                <a:spLocks noChangeArrowheads="1"/>
              </p:cNvSpPr>
              <p:nvPr/>
            </p:nvSpPr>
            <p:spPr bwMode="auto">
              <a:xfrm>
                <a:off x="3204" y="2870"/>
                <a:ext cx="16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6" name="Rectangle 40"/>
              <p:cNvSpPr>
                <a:spLocks noChangeArrowheads="1"/>
              </p:cNvSpPr>
              <p:nvPr/>
            </p:nvSpPr>
            <p:spPr bwMode="auto">
              <a:xfrm rot="16200000">
                <a:off x="2470" y="2185"/>
                <a:ext cx="16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7" name="Freeform 41"/>
              <p:cNvSpPr>
                <a:spLocks/>
              </p:cNvSpPr>
              <p:nvPr/>
            </p:nvSpPr>
            <p:spPr bwMode="auto">
              <a:xfrm>
                <a:off x="3248" y="2020"/>
                <a:ext cx="168" cy="153"/>
              </a:xfrm>
              <a:custGeom>
                <a:avLst/>
                <a:gdLst>
                  <a:gd name="T0" fmla="*/ 0 w 168"/>
                  <a:gd name="T1" fmla="*/ 95 h 153"/>
                  <a:gd name="T2" fmla="*/ 106 w 168"/>
                  <a:gd name="T3" fmla="*/ 153 h 153"/>
                  <a:gd name="T4" fmla="*/ 168 w 168"/>
                  <a:gd name="T5" fmla="*/ 57 h 153"/>
                  <a:gd name="T6" fmla="*/ 64 w 168"/>
                  <a:gd name="T7" fmla="*/ 0 h 153"/>
                  <a:gd name="T8" fmla="*/ 0 w 168"/>
                  <a:gd name="T9" fmla="*/ 9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3">
                    <a:moveTo>
                      <a:pt x="0" y="95"/>
                    </a:moveTo>
                    <a:lnTo>
                      <a:pt x="106" y="153"/>
                    </a:lnTo>
                    <a:lnTo>
                      <a:pt x="168" y="57"/>
                    </a:lnTo>
                    <a:lnTo>
                      <a:pt x="64" y="0"/>
                    </a:lnTo>
                    <a:lnTo>
                      <a:pt x="0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8" name="Freeform 42"/>
              <p:cNvSpPr>
                <a:spLocks/>
              </p:cNvSpPr>
              <p:nvPr/>
            </p:nvSpPr>
            <p:spPr bwMode="auto">
              <a:xfrm>
                <a:off x="3248" y="2020"/>
                <a:ext cx="168" cy="153"/>
              </a:xfrm>
              <a:custGeom>
                <a:avLst/>
                <a:gdLst>
                  <a:gd name="T0" fmla="*/ 0 w 79"/>
                  <a:gd name="T1" fmla="*/ 45 h 72"/>
                  <a:gd name="T2" fmla="*/ 50 w 79"/>
                  <a:gd name="T3" fmla="*/ 72 h 72"/>
                  <a:gd name="T4" fmla="*/ 79 w 79"/>
                  <a:gd name="T5" fmla="*/ 27 h 72"/>
                  <a:gd name="T6" fmla="*/ 30 w 79"/>
                  <a:gd name="T7" fmla="*/ 0 h 72"/>
                  <a:gd name="T8" fmla="*/ 0 w 79"/>
                  <a:gd name="T9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2">
                    <a:moveTo>
                      <a:pt x="0" y="45"/>
                    </a:moveTo>
                    <a:lnTo>
                      <a:pt x="50" y="72"/>
                    </a:lnTo>
                    <a:lnTo>
                      <a:pt x="79" y="27"/>
                    </a:lnTo>
                    <a:lnTo>
                      <a:pt x="30" y="0"/>
                    </a:lnTo>
                    <a:lnTo>
                      <a:pt x="0" y="45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9" name="Freeform 43"/>
              <p:cNvSpPr>
                <a:spLocks/>
              </p:cNvSpPr>
              <p:nvPr/>
            </p:nvSpPr>
            <p:spPr bwMode="auto">
              <a:xfrm>
                <a:off x="2935" y="2836"/>
                <a:ext cx="170" cy="111"/>
              </a:xfrm>
              <a:custGeom>
                <a:avLst/>
                <a:gdLst>
                  <a:gd name="T0" fmla="*/ 0 w 170"/>
                  <a:gd name="T1" fmla="*/ 92 h 111"/>
                  <a:gd name="T2" fmla="*/ 28 w 170"/>
                  <a:gd name="T3" fmla="*/ 111 h 111"/>
                  <a:gd name="T4" fmla="*/ 136 w 170"/>
                  <a:gd name="T5" fmla="*/ 111 h 111"/>
                  <a:gd name="T6" fmla="*/ 170 w 170"/>
                  <a:gd name="T7" fmla="*/ 66 h 111"/>
                  <a:gd name="T8" fmla="*/ 72 w 170"/>
                  <a:gd name="T9" fmla="*/ 0 h 111"/>
                  <a:gd name="T10" fmla="*/ 0 w 170"/>
                  <a:gd name="T11" fmla="*/ 9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11">
                    <a:moveTo>
                      <a:pt x="0" y="92"/>
                    </a:moveTo>
                    <a:lnTo>
                      <a:pt x="28" y="111"/>
                    </a:lnTo>
                    <a:lnTo>
                      <a:pt x="136" y="111"/>
                    </a:lnTo>
                    <a:lnTo>
                      <a:pt x="170" y="66"/>
                    </a:lnTo>
                    <a:lnTo>
                      <a:pt x="72" y="0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0" name="Freeform 44"/>
              <p:cNvSpPr>
                <a:spLocks/>
              </p:cNvSpPr>
              <p:nvPr/>
            </p:nvSpPr>
            <p:spPr bwMode="auto">
              <a:xfrm>
                <a:off x="2935" y="2836"/>
                <a:ext cx="170" cy="111"/>
              </a:xfrm>
              <a:custGeom>
                <a:avLst/>
                <a:gdLst>
                  <a:gd name="T0" fmla="*/ 0 w 80"/>
                  <a:gd name="T1" fmla="*/ 43 h 52"/>
                  <a:gd name="T2" fmla="*/ 13 w 80"/>
                  <a:gd name="T3" fmla="*/ 52 h 52"/>
                  <a:gd name="T4" fmla="*/ 64 w 80"/>
                  <a:gd name="T5" fmla="*/ 52 h 52"/>
                  <a:gd name="T6" fmla="*/ 80 w 80"/>
                  <a:gd name="T7" fmla="*/ 31 h 52"/>
                  <a:gd name="T8" fmla="*/ 34 w 80"/>
                  <a:gd name="T9" fmla="*/ 0 h 52"/>
                  <a:gd name="T10" fmla="*/ 0 w 80"/>
                  <a:gd name="T11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2">
                    <a:moveTo>
                      <a:pt x="0" y="43"/>
                    </a:moveTo>
                    <a:lnTo>
                      <a:pt x="13" y="52"/>
                    </a:lnTo>
                    <a:lnTo>
                      <a:pt x="64" y="52"/>
                    </a:lnTo>
                    <a:lnTo>
                      <a:pt x="80" y="31"/>
                    </a:lnTo>
                    <a:lnTo>
                      <a:pt x="34" y="0"/>
                    </a:lnTo>
                    <a:lnTo>
                      <a:pt x="0" y="43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1" name="Freeform 45"/>
              <p:cNvSpPr>
                <a:spLocks/>
              </p:cNvSpPr>
              <p:nvPr/>
            </p:nvSpPr>
            <p:spPr bwMode="auto">
              <a:xfrm>
                <a:off x="3878" y="2543"/>
                <a:ext cx="38" cy="115"/>
              </a:xfrm>
              <a:custGeom>
                <a:avLst/>
                <a:gdLst>
                  <a:gd name="T0" fmla="*/ 0 w 38"/>
                  <a:gd name="T1" fmla="*/ 106 h 115"/>
                  <a:gd name="T2" fmla="*/ 38 w 38"/>
                  <a:gd name="T3" fmla="*/ 115 h 115"/>
                  <a:gd name="T4" fmla="*/ 38 w 38"/>
                  <a:gd name="T5" fmla="*/ 0 h 115"/>
                  <a:gd name="T6" fmla="*/ 31 w 38"/>
                  <a:gd name="T7" fmla="*/ 0 h 115"/>
                  <a:gd name="T8" fmla="*/ 0 w 38"/>
                  <a:gd name="T9" fmla="*/ 10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15">
                    <a:moveTo>
                      <a:pt x="0" y="106"/>
                    </a:moveTo>
                    <a:lnTo>
                      <a:pt x="38" y="115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2" name="Freeform 46"/>
              <p:cNvSpPr>
                <a:spLocks/>
              </p:cNvSpPr>
              <p:nvPr/>
            </p:nvSpPr>
            <p:spPr bwMode="auto">
              <a:xfrm>
                <a:off x="3878" y="2543"/>
                <a:ext cx="38" cy="115"/>
              </a:xfrm>
              <a:custGeom>
                <a:avLst/>
                <a:gdLst>
                  <a:gd name="T0" fmla="*/ 0 w 18"/>
                  <a:gd name="T1" fmla="*/ 50 h 54"/>
                  <a:gd name="T2" fmla="*/ 18 w 18"/>
                  <a:gd name="T3" fmla="*/ 54 h 54"/>
                  <a:gd name="T4" fmla="*/ 18 w 18"/>
                  <a:gd name="T5" fmla="*/ 0 h 54"/>
                  <a:gd name="T6" fmla="*/ 15 w 18"/>
                  <a:gd name="T7" fmla="*/ 0 h 54"/>
                  <a:gd name="T8" fmla="*/ 0 w 18"/>
                  <a:gd name="T9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4">
                    <a:moveTo>
                      <a:pt x="0" y="50"/>
                    </a:moveTo>
                    <a:lnTo>
                      <a:pt x="18" y="54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3" name="Freeform 47"/>
              <p:cNvSpPr>
                <a:spLocks/>
              </p:cNvSpPr>
              <p:nvPr/>
            </p:nvSpPr>
            <p:spPr bwMode="auto">
              <a:xfrm>
                <a:off x="3275" y="2077"/>
                <a:ext cx="175" cy="158"/>
              </a:xfrm>
              <a:custGeom>
                <a:avLst/>
                <a:gdLst>
                  <a:gd name="T0" fmla="*/ 0 w 175"/>
                  <a:gd name="T1" fmla="*/ 81 h 158"/>
                  <a:gd name="T2" fmla="*/ 90 w 175"/>
                  <a:gd name="T3" fmla="*/ 158 h 158"/>
                  <a:gd name="T4" fmla="*/ 175 w 175"/>
                  <a:gd name="T5" fmla="*/ 79 h 158"/>
                  <a:gd name="T6" fmla="*/ 88 w 175"/>
                  <a:gd name="T7" fmla="*/ 0 h 158"/>
                  <a:gd name="T8" fmla="*/ 0 w 175"/>
                  <a:gd name="T9" fmla="*/ 8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58">
                    <a:moveTo>
                      <a:pt x="0" y="81"/>
                    </a:moveTo>
                    <a:lnTo>
                      <a:pt x="90" y="158"/>
                    </a:lnTo>
                    <a:lnTo>
                      <a:pt x="175" y="79"/>
                    </a:lnTo>
                    <a:lnTo>
                      <a:pt x="88" y="0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4" name="Freeform 48"/>
              <p:cNvSpPr>
                <a:spLocks/>
              </p:cNvSpPr>
              <p:nvPr/>
            </p:nvSpPr>
            <p:spPr bwMode="auto">
              <a:xfrm>
                <a:off x="3275" y="2077"/>
                <a:ext cx="175" cy="158"/>
              </a:xfrm>
              <a:custGeom>
                <a:avLst/>
                <a:gdLst>
                  <a:gd name="T0" fmla="*/ 0 w 82"/>
                  <a:gd name="T1" fmla="*/ 38 h 74"/>
                  <a:gd name="T2" fmla="*/ 42 w 82"/>
                  <a:gd name="T3" fmla="*/ 74 h 74"/>
                  <a:gd name="T4" fmla="*/ 82 w 82"/>
                  <a:gd name="T5" fmla="*/ 37 h 74"/>
                  <a:gd name="T6" fmla="*/ 41 w 82"/>
                  <a:gd name="T7" fmla="*/ 0 h 74"/>
                  <a:gd name="T8" fmla="*/ 0 w 82"/>
                  <a:gd name="T9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4">
                    <a:moveTo>
                      <a:pt x="0" y="38"/>
                    </a:moveTo>
                    <a:lnTo>
                      <a:pt x="42" y="74"/>
                    </a:lnTo>
                    <a:lnTo>
                      <a:pt x="82" y="37"/>
                    </a:lnTo>
                    <a:lnTo>
                      <a:pt x="41" y="0"/>
                    </a:lnTo>
                    <a:lnTo>
                      <a:pt x="0" y="3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5" name="Freeform 49"/>
              <p:cNvSpPr>
                <a:spLocks/>
              </p:cNvSpPr>
              <p:nvPr/>
            </p:nvSpPr>
            <p:spPr bwMode="auto">
              <a:xfrm>
                <a:off x="3663" y="1928"/>
                <a:ext cx="151" cy="136"/>
              </a:xfrm>
              <a:custGeom>
                <a:avLst/>
                <a:gdLst>
                  <a:gd name="T0" fmla="*/ 0 w 151"/>
                  <a:gd name="T1" fmla="*/ 107 h 136"/>
                  <a:gd name="T2" fmla="*/ 117 w 151"/>
                  <a:gd name="T3" fmla="*/ 136 h 136"/>
                  <a:gd name="T4" fmla="*/ 151 w 151"/>
                  <a:gd name="T5" fmla="*/ 30 h 136"/>
                  <a:gd name="T6" fmla="*/ 34 w 151"/>
                  <a:gd name="T7" fmla="*/ 0 h 136"/>
                  <a:gd name="T8" fmla="*/ 0 w 151"/>
                  <a:gd name="T9" fmla="*/ 10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7"/>
                    </a:moveTo>
                    <a:lnTo>
                      <a:pt x="117" y="136"/>
                    </a:lnTo>
                    <a:lnTo>
                      <a:pt x="151" y="30"/>
                    </a:lnTo>
                    <a:lnTo>
                      <a:pt x="34" y="0"/>
                    </a:lnTo>
                    <a:lnTo>
                      <a:pt x="0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6" name="Freeform 50"/>
              <p:cNvSpPr>
                <a:spLocks/>
              </p:cNvSpPr>
              <p:nvPr/>
            </p:nvSpPr>
            <p:spPr bwMode="auto">
              <a:xfrm>
                <a:off x="3663" y="1928"/>
                <a:ext cx="151" cy="136"/>
              </a:xfrm>
              <a:custGeom>
                <a:avLst/>
                <a:gdLst>
                  <a:gd name="T0" fmla="*/ 0 w 71"/>
                  <a:gd name="T1" fmla="*/ 50 h 64"/>
                  <a:gd name="T2" fmla="*/ 55 w 71"/>
                  <a:gd name="T3" fmla="*/ 64 h 64"/>
                  <a:gd name="T4" fmla="*/ 71 w 71"/>
                  <a:gd name="T5" fmla="*/ 14 h 64"/>
                  <a:gd name="T6" fmla="*/ 16 w 71"/>
                  <a:gd name="T7" fmla="*/ 0 h 64"/>
                  <a:gd name="T8" fmla="*/ 0 w 71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0" y="50"/>
                    </a:moveTo>
                    <a:lnTo>
                      <a:pt x="55" y="64"/>
                    </a:lnTo>
                    <a:lnTo>
                      <a:pt x="71" y="14"/>
                    </a:lnTo>
                    <a:lnTo>
                      <a:pt x="16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7" name="Freeform 51"/>
              <p:cNvSpPr>
                <a:spLocks/>
              </p:cNvSpPr>
              <p:nvPr/>
            </p:nvSpPr>
            <p:spPr bwMode="auto">
              <a:xfrm>
                <a:off x="3303" y="2283"/>
                <a:ext cx="172" cy="158"/>
              </a:xfrm>
              <a:custGeom>
                <a:avLst/>
                <a:gdLst>
                  <a:gd name="T0" fmla="*/ 0 w 172"/>
                  <a:gd name="T1" fmla="*/ 81 h 158"/>
                  <a:gd name="T2" fmla="*/ 89 w 172"/>
                  <a:gd name="T3" fmla="*/ 158 h 158"/>
                  <a:gd name="T4" fmla="*/ 172 w 172"/>
                  <a:gd name="T5" fmla="*/ 75 h 158"/>
                  <a:gd name="T6" fmla="*/ 83 w 172"/>
                  <a:gd name="T7" fmla="*/ 0 h 158"/>
                  <a:gd name="T8" fmla="*/ 0 w 172"/>
                  <a:gd name="T9" fmla="*/ 8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8">
                    <a:moveTo>
                      <a:pt x="0" y="81"/>
                    </a:moveTo>
                    <a:lnTo>
                      <a:pt x="89" y="158"/>
                    </a:lnTo>
                    <a:lnTo>
                      <a:pt x="172" y="75"/>
                    </a:lnTo>
                    <a:lnTo>
                      <a:pt x="83" y="0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8" name="Freeform 52"/>
              <p:cNvSpPr>
                <a:spLocks/>
              </p:cNvSpPr>
              <p:nvPr/>
            </p:nvSpPr>
            <p:spPr bwMode="auto">
              <a:xfrm>
                <a:off x="3303" y="2283"/>
                <a:ext cx="172" cy="158"/>
              </a:xfrm>
              <a:custGeom>
                <a:avLst/>
                <a:gdLst>
                  <a:gd name="T0" fmla="*/ 0 w 81"/>
                  <a:gd name="T1" fmla="*/ 38 h 74"/>
                  <a:gd name="T2" fmla="*/ 42 w 81"/>
                  <a:gd name="T3" fmla="*/ 74 h 74"/>
                  <a:gd name="T4" fmla="*/ 81 w 81"/>
                  <a:gd name="T5" fmla="*/ 35 h 74"/>
                  <a:gd name="T6" fmla="*/ 39 w 81"/>
                  <a:gd name="T7" fmla="*/ 0 h 74"/>
                  <a:gd name="T8" fmla="*/ 0 w 81"/>
                  <a:gd name="T9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4">
                    <a:moveTo>
                      <a:pt x="0" y="38"/>
                    </a:moveTo>
                    <a:lnTo>
                      <a:pt x="42" y="74"/>
                    </a:lnTo>
                    <a:lnTo>
                      <a:pt x="81" y="35"/>
                    </a:lnTo>
                    <a:lnTo>
                      <a:pt x="39" y="0"/>
                    </a:lnTo>
                    <a:lnTo>
                      <a:pt x="0" y="3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9" name="Freeform 53"/>
              <p:cNvSpPr>
                <a:spLocks/>
              </p:cNvSpPr>
              <p:nvPr/>
            </p:nvSpPr>
            <p:spPr bwMode="auto">
              <a:xfrm>
                <a:off x="3731" y="2147"/>
                <a:ext cx="151" cy="136"/>
              </a:xfrm>
              <a:custGeom>
                <a:avLst/>
                <a:gdLst>
                  <a:gd name="T0" fmla="*/ 0 w 151"/>
                  <a:gd name="T1" fmla="*/ 109 h 136"/>
                  <a:gd name="T2" fmla="*/ 119 w 151"/>
                  <a:gd name="T3" fmla="*/ 136 h 136"/>
                  <a:gd name="T4" fmla="*/ 151 w 151"/>
                  <a:gd name="T5" fmla="*/ 30 h 136"/>
                  <a:gd name="T6" fmla="*/ 32 w 151"/>
                  <a:gd name="T7" fmla="*/ 0 h 136"/>
                  <a:gd name="T8" fmla="*/ 0 w 151"/>
                  <a:gd name="T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9"/>
                    </a:moveTo>
                    <a:lnTo>
                      <a:pt x="119" y="136"/>
                    </a:lnTo>
                    <a:lnTo>
                      <a:pt x="151" y="30"/>
                    </a:lnTo>
                    <a:lnTo>
                      <a:pt x="32" y="0"/>
                    </a:lnTo>
                    <a:lnTo>
                      <a:pt x="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0" name="Line 54"/>
              <p:cNvSpPr>
                <a:spLocks noChangeShapeType="1"/>
              </p:cNvSpPr>
              <p:nvPr/>
            </p:nvSpPr>
            <p:spPr bwMode="auto">
              <a:xfrm>
                <a:off x="3731" y="2256"/>
                <a:ext cx="106" cy="24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1" name="Freeform 55"/>
              <p:cNvSpPr>
                <a:spLocks/>
              </p:cNvSpPr>
              <p:nvPr/>
            </p:nvSpPr>
            <p:spPr bwMode="auto">
              <a:xfrm>
                <a:off x="3239" y="2124"/>
                <a:ext cx="164" cy="149"/>
              </a:xfrm>
              <a:custGeom>
                <a:avLst/>
                <a:gdLst>
                  <a:gd name="T0" fmla="*/ 0 w 164"/>
                  <a:gd name="T1" fmla="*/ 100 h 149"/>
                  <a:gd name="T2" fmla="*/ 111 w 164"/>
                  <a:gd name="T3" fmla="*/ 149 h 149"/>
                  <a:gd name="T4" fmla="*/ 164 w 164"/>
                  <a:gd name="T5" fmla="*/ 51 h 149"/>
                  <a:gd name="T6" fmla="*/ 56 w 164"/>
                  <a:gd name="T7" fmla="*/ 0 h 149"/>
                  <a:gd name="T8" fmla="*/ 0 w 164"/>
                  <a:gd name="T9" fmla="*/ 10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49">
                    <a:moveTo>
                      <a:pt x="0" y="100"/>
                    </a:moveTo>
                    <a:lnTo>
                      <a:pt x="111" y="149"/>
                    </a:lnTo>
                    <a:lnTo>
                      <a:pt x="164" y="51"/>
                    </a:lnTo>
                    <a:lnTo>
                      <a:pt x="56" y="0"/>
                    </a:lnTo>
                    <a:lnTo>
                      <a:pt x="0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2" name="Freeform 56"/>
              <p:cNvSpPr>
                <a:spLocks/>
              </p:cNvSpPr>
              <p:nvPr/>
            </p:nvSpPr>
            <p:spPr bwMode="auto">
              <a:xfrm>
                <a:off x="3239" y="2124"/>
                <a:ext cx="164" cy="149"/>
              </a:xfrm>
              <a:custGeom>
                <a:avLst/>
                <a:gdLst>
                  <a:gd name="T0" fmla="*/ 0 w 77"/>
                  <a:gd name="T1" fmla="*/ 47 h 70"/>
                  <a:gd name="T2" fmla="*/ 52 w 77"/>
                  <a:gd name="T3" fmla="*/ 70 h 70"/>
                  <a:gd name="T4" fmla="*/ 77 w 77"/>
                  <a:gd name="T5" fmla="*/ 24 h 70"/>
                  <a:gd name="T6" fmla="*/ 26 w 77"/>
                  <a:gd name="T7" fmla="*/ 0 h 70"/>
                  <a:gd name="T8" fmla="*/ 0 w 77"/>
                  <a:gd name="T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47"/>
                    </a:moveTo>
                    <a:lnTo>
                      <a:pt x="52" y="70"/>
                    </a:lnTo>
                    <a:lnTo>
                      <a:pt x="77" y="24"/>
                    </a:lnTo>
                    <a:lnTo>
                      <a:pt x="26" y="0"/>
                    </a:lnTo>
                    <a:lnTo>
                      <a:pt x="0" y="47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3" name="Freeform 57"/>
              <p:cNvSpPr>
                <a:spLocks/>
              </p:cNvSpPr>
              <p:nvPr/>
            </p:nvSpPr>
            <p:spPr bwMode="auto">
              <a:xfrm>
                <a:off x="3648" y="2641"/>
                <a:ext cx="170" cy="153"/>
              </a:xfrm>
              <a:custGeom>
                <a:avLst/>
                <a:gdLst>
                  <a:gd name="T0" fmla="*/ 0 w 170"/>
                  <a:gd name="T1" fmla="*/ 59 h 153"/>
                  <a:gd name="T2" fmla="*/ 66 w 170"/>
                  <a:gd name="T3" fmla="*/ 153 h 153"/>
                  <a:gd name="T4" fmla="*/ 170 w 170"/>
                  <a:gd name="T5" fmla="*/ 93 h 153"/>
                  <a:gd name="T6" fmla="*/ 104 w 170"/>
                  <a:gd name="T7" fmla="*/ 0 h 153"/>
                  <a:gd name="T8" fmla="*/ 0 w 170"/>
                  <a:gd name="T9" fmla="*/ 5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53">
                    <a:moveTo>
                      <a:pt x="0" y="59"/>
                    </a:moveTo>
                    <a:lnTo>
                      <a:pt x="66" y="153"/>
                    </a:lnTo>
                    <a:lnTo>
                      <a:pt x="170" y="93"/>
                    </a:lnTo>
                    <a:lnTo>
                      <a:pt x="104" y="0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4" name="Line 58"/>
              <p:cNvSpPr>
                <a:spLocks noChangeShapeType="1"/>
              </p:cNvSpPr>
              <p:nvPr/>
            </p:nvSpPr>
            <p:spPr bwMode="auto">
              <a:xfrm>
                <a:off x="3648" y="2700"/>
                <a:ext cx="37" cy="53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5" name="Freeform 59"/>
              <p:cNvSpPr>
                <a:spLocks/>
              </p:cNvSpPr>
              <p:nvPr/>
            </p:nvSpPr>
            <p:spPr bwMode="auto">
              <a:xfrm>
                <a:off x="3350" y="2443"/>
                <a:ext cx="172" cy="155"/>
              </a:xfrm>
              <a:custGeom>
                <a:avLst/>
                <a:gdLst>
                  <a:gd name="T0" fmla="*/ 0 w 172"/>
                  <a:gd name="T1" fmla="*/ 87 h 155"/>
                  <a:gd name="T2" fmla="*/ 96 w 172"/>
                  <a:gd name="T3" fmla="*/ 155 h 155"/>
                  <a:gd name="T4" fmla="*/ 172 w 172"/>
                  <a:gd name="T5" fmla="*/ 68 h 155"/>
                  <a:gd name="T6" fmla="*/ 74 w 172"/>
                  <a:gd name="T7" fmla="*/ 0 h 155"/>
                  <a:gd name="T8" fmla="*/ 0 w 172"/>
                  <a:gd name="T9" fmla="*/ 8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5">
                    <a:moveTo>
                      <a:pt x="0" y="87"/>
                    </a:moveTo>
                    <a:lnTo>
                      <a:pt x="96" y="155"/>
                    </a:lnTo>
                    <a:lnTo>
                      <a:pt x="172" y="68"/>
                    </a:lnTo>
                    <a:lnTo>
                      <a:pt x="74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6" name="Freeform 60"/>
              <p:cNvSpPr>
                <a:spLocks/>
              </p:cNvSpPr>
              <p:nvPr/>
            </p:nvSpPr>
            <p:spPr bwMode="auto">
              <a:xfrm>
                <a:off x="3350" y="2443"/>
                <a:ext cx="172" cy="155"/>
              </a:xfrm>
              <a:custGeom>
                <a:avLst/>
                <a:gdLst>
                  <a:gd name="T0" fmla="*/ 0 w 81"/>
                  <a:gd name="T1" fmla="*/ 41 h 73"/>
                  <a:gd name="T2" fmla="*/ 45 w 81"/>
                  <a:gd name="T3" fmla="*/ 73 h 73"/>
                  <a:gd name="T4" fmla="*/ 81 w 81"/>
                  <a:gd name="T5" fmla="*/ 32 h 73"/>
                  <a:gd name="T6" fmla="*/ 35 w 81"/>
                  <a:gd name="T7" fmla="*/ 0 h 73"/>
                  <a:gd name="T8" fmla="*/ 0 w 81"/>
                  <a:gd name="T9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0" y="41"/>
                    </a:moveTo>
                    <a:lnTo>
                      <a:pt x="45" y="73"/>
                    </a:lnTo>
                    <a:lnTo>
                      <a:pt x="81" y="32"/>
                    </a:lnTo>
                    <a:lnTo>
                      <a:pt x="35" y="0"/>
                    </a:lnTo>
                    <a:lnTo>
                      <a:pt x="0" y="4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7" name="Freeform 61"/>
              <p:cNvSpPr>
                <a:spLocks/>
              </p:cNvSpPr>
              <p:nvPr/>
            </p:nvSpPr>
            <p:spPr bwMode="auto">
              <a:xfrm>
                <a:off x="3371" y="2524"/>
                <a:ext cx="168" cy="151"/>
              </a:xfrm>
              <a:custGeom>
                <a:avLst/>
                <a:gdLst>
                  <a:gd name="T0" fmla="*/ 0 w 168"/>
                  <a:gd name="T1" fmla="*/ 53 h 151"/>
                  <a:gd name="T2" fmla="*/ 62 w 168"/>
                  <a:gd name="T3" fmla="*/ 151 h 151"/>
                  <a:gd name="T4" fmla="*/ 168 w 168"/>
                  <a:gd name="T5" fmla="*/ 95 h 151"/>
                  <a:gd name="T6" fmla="*/ 107 w 168"/>
                  <a:gd name="T7" fmla="*/ 0 h 151"/>
                  <a:gd name="T8" fmla="*/ 0 w 168"/>
                  <a:gd name="T9" fmla="*/ 5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1">
                    <a:moveTo>
                      <a:pt x="0" y="53"/>
                    </a:moveTo>
                    <a:lnTo>
                      <a:pt x="62" y="151"/>
                    </a:lnTo>
                    <a:lnTo>
                      <a:pt x="168" y="95"/>
                    </a:lnTo>
                    <a:lnTo>
                      <a:pt x="107" y="0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8" name="Freeform 62"/>
              <p:cNvSpPr>
                <a:spLocks/>
              </p:cNvSpPr>
              <p:nvPr/>
            </p:nvSpPr>
            <p:spPr bwMode="auto">
              <a:xfrm>
                <a:off x="3371" y="2524"/>
                <a:ext cx="168" cy="151"/>
              </a:xfrm>
              <a:custGeom>
                <a:avLst/>
                <a:gdLst>
                  <a:gd name="T0" fmla="*/ 0 w 79"/>
                  <a:gd name="T1" fmla="*/ 25 h 71"/>
                  <a:gd name="T2" fmla="*/ 29 w 79"/>
                  <a:gd name="T3" fmla="*/ 71 h 71"/>
                  <a:gd name="T4" fmla="*/ 79 w 79"/>
                  <a:gd name="T5" fmla="*/ 45 h 71"/>
                  <a:gd name="T6" fmla="*/ 50 w 79"/>
                  <a:gd name="T7" fmla="*/ 0 h 71"/>
                  <a:gd name="T8" fmla="*/ 0 w 79"/>
                  <a:gd name="T9" fmla="*/ 2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0" y="25"/>
                    </a:moveTo>
                    <a:lnTo>
                      <a:pt x="29" y="71"/>
                    </a:lnTo>
                    <a:lnTo>
                      <a:pt x="79" y="45"/>
                    </a:lnTo>
                    <a:lnTo>
                      <a:pt x="50" y="0"/>
                    </a:lnTo>
                    <a:lnTo>
                      <a:pt x="0" y="25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9" name="Freeform 63"/>
              <p:cNvSpPr>
                <a:spLocks/>
              </p:cNvSpPr>
              <p:nvPr/>
            </p:nvSpPr>
            <p:spPr bwMode="auto">
              <a:xfrm>
                <a:off x="3139" y="2717"/>
                <a:ext cx="168" cy="151"/>
              </a:xfrm>
              <a:custGeom>
                <a:avLst/>
                <a:gdLst>
                  <a:gd name="T0" fmla="*/ 0 w 168"/>
                  <a:gd name="T1" fmla="*/ 56 h 151"/>
                  <a:gd name="T2" fmla="*/ 64 w 168"/>
                  <a:gd name="T3" fmla="*/ 151 h 151"/>
                  <a:gd name="T4" fmla="*/ 168 w 168"/>
                  <a:gd name="T5" fmla="*/ 94 h 151"/>
                  <a:gd name="T6" fmla="*/ 107 w 168"/>
                  <a:gd name="T7" fmla="*/ 0 h 151"/>
                  <a:gd name="T8" fmla="*/ 0 w 168"/>
                  <a:gd name="T9" fmla="*/ 5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1">
                    <a:moveTo>
                      <a:pt x="0" y="56"/>
                    </a:moveTo>
                    <a:lnTo>
                      <a:pt x="64" y="151"/>
                    </a:lnTo>
                    <a:lnTo>
                      <a:pt x="168" y="94"/>
                    </a:lnTo>
                    <a:lnTo>
                      <a:pt x="107" y="0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0" name="Freeform 64"/>
              <p:cNvSpPr>
                <a:spLocks/>
              </p:cNvSpPr>
              <p:nvPr/>
            </p:nvSpPr>
            <p:spPr bwMode="auto">
              <a:xfrm>
                <a:off x="3139" y="2717"/>
                <a:ext cx="168" cy="151"/>
              </a:xfrm>
              <a:custGeom>
                <a:avLst/>
                <a:gdLst>
                  <a:gd name="T0" fmla="*/ 0 w 79"/>
                  <a:gd name="T1" fmla="*/ 26 h 71"/>
                  <a:gd name="T2" fmla="*/ 30 w 79"/>
                  <a:gd name="T3" fmla="*/ 71 h 71"/>
                  <a:gd name="T4" fmla="*/ 79 w 79"/>
                  <a:gd name="T5" fmla="*/ 44 h 71"/>
                  <a:gd name="T6" fmla="*/ 50 w 79"/>
                  <a:gd name="T7" fmla="*/ 0 h 71"/>
                  <a:gd name="T8" fmla="*/ 0 w 79"/>
                  <a:gd name="T9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0" y="26"/>
                    </a:moveTo>
                    <a:lnTo>
                      <a:pt x="30" y="71"/>
                    </a:lnTo>
                    <a:lnTo>
                      <a:pt x="79" y="44"/>
                    </a:lnTo>
                    <a:lnTo>
                      <a:pt x="50" y="0"/>
                    </a:lnTo>
                    <a:lnTo>
                      <a:pt x="0" y="26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1" name="Freeform 65"/>
              <p:cNvSpPr>
                <a:spLocks/>
              </p:cNvSpPr>
              <p:nvPr/>
            </p:nvSpPr>
            <p:spPr bwMode="auto">
              <a:xfrm>
                <a:off x="3784" y="2875"/>
                <a:ext cx="132" cy="72"/>
              </a:xfrm>
              <a:custGeom>
                <a:avLst/>
                <a:gdLst>
                  <a:gd name="T0" fmla="*/ 132 w 132"/>
                  <a:gd name="T1" fmla="*/ 72 h 72"/>
                  <a:gd name="T2" fmla="*/ 132 w 132"/>
                  <a:gd name="T3" fmla="*/ 40 h 72"/>
                  <a:gd name="T4" fmla="*/ 38 w 132"/>
                  <a:gd name="T5" fmla="*/ 0 h 72"/>
                  <a:gd name="T6" fmla="*/ 0 w 132"/>
                  <a:gd name="T7" fmla="*/ 72 h 72"/>
                  <a:gd name="T8" fmla="*/ 132 w 1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2">
                    <a:moveTo>
                      <a:pt x="132" y="72"/>
                    </a:moveTo>
                    <a:lnTo>
                      <a:pt x="132" y="40"/>
                    </a:lnTo>
                    <a:lnTo>
                      <a:pt x="38" y="0"/>
                    </a:lnTo>
                    <a:lnTo>
                      <a:pt x="0" y="72"/>
                    </a:lnTo>
                    <a:lnTo>
                      <a:pt x="13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2" name="Freeform 66"/>
              <p:cNvSpPr>
                <a:spLocks/>
              </p:cNvSpPr>
              <p:nvPr/>
            </p:nvSpPr>
            <p:spPr bwMode="auto">
              <a:xfrm>
                <a:off x="3784" y="2875"/>
                <a:ext cx="132" cy="72"/>
              </a:xfrm>
              <a:custGeom>
                <a:avLst/>
                <a:gdLst>
                  <a:gd name="T0" fmla="*/ 62 w 62"/>
                  <a:gd name="T1" fmla="*/ 34 h 34"/>
                  <a:gd name="T2" fmla="*/ 62 w 62"/>
                  <a:gd name="T3" fmla="*/ 19 h 34"/>
                  <a:gd name="T4" fmla="*/ 18 w 62"/>
                  <a:gd name="T5" fmla="*/ 0 h 34"/>
                  <a:gd name="T6" fmla="*/ 0 w 62"/>
                  <a:gd name="T7" fmla="*/ 34 h 34"/>
                  <a:gd name="T8" fmla="*/ 62 w 6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4">
                    <a:moveTo>
                      <a:pt x="62" y="34"/>
                    </a:moveTo>
                    <a:lnTo>
                      <a:pt x="62" y="19"/>
                    </a:lnTo>
                    <a:lnTo>
                      <a:pt x="18" y="0"/>
                    </a:lnTo>
                    <a:lnTo>
                      <a:pt x="0" y="34"/>
                    </a:lnTo>
                    <a:lnTo>
                      <a:pt x="62" y="34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3" name="Freeform 67"/>
              <p:cNvSpPr>
                <a:spLocks/>
              </p:cNvSpPr>
              <p:nvPr/>
            </p:nvSpPr>
            <p:spPr bwMode="auto">
              <a:xfrm>
                <a:off x="2869" y="2077"/>
                <a:ext cx="143" cy="128"/>
              </a:xfrm>
              <a:custGeom>
                <a:avLst/>
                <a:gdLst>
                  <a:gd name="T0" fmla="*/ 0 w 143"/>
                  <a:gd name="T1" fmla="*/ 109 h 128"/>
                  <a:gd name="T2" fmla="*/ 121 w 143"/>
                  <a:gd name="T3" fmla="*/ 128 h 128"/>
                  <a:gd name="T4" fmla="*/ 143 w 143"/>
                  <a:gd name="T5" fmla="*/ 19 h 128"/>
                  <a:gd name="T6" fmla="*/ 21 w 143"/>
                  <a:gd name="T7" fmla="*/ 0 h 128"/>
                  <a:gd name="T8" fmla="*/ 0 w 143"/>
                  <a:gd name="T9" fmla="*/ 10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28">
                    <a:moveTo>
                      <a:pt x="0" y="109"/>
                    </a:moveTo>
                    <a:lnTo>
                      <a:pt x="121" y="128"/>
                    </a:lnTo>
                    <a:lnTo>
                      <a:pt x="143" y="19"/>
                    </a:lnTo>
                    <a:lnTo>
                      <a:pt x="21" y="0"/>
                    </a:lnTo>
                    <a:lnTo>
                      <a:pt x="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4" name="Freeform 68"/>
              <p:cNvSpPr>
                <a:spLocks/>
              </p:cNvSpPr>
              <p:nvPr/>
            </p:nvSpPr>
            <p:spPr bwMode="auto">
              <a:xfrm>
                <a:off x="2869" y="2077"/>
                <a:ext cx="143" cy="128"/>
              </a:xfrm>
              <a:custGeom>
                <a:avLst/>
                <a:gdLst>
                  <a:gd name="T0" fmla="*/ 0 w 67"/>
                  <a:gd name="T1" fmla="*/ 51 h 60"/>
                  <a:gd name="T2" fmla="*/ 57 w 67"/>
                  <a:gd name="T3" fmla="*/ 60 h 60"/>
                  <a:gd name="T4" fmla="*/ 67 w 67"/>
                  <a:gd name="T5" fmla="*/ 9 h 60"/>
                  <a:gd name="T6" fmla="*/ 10 w 67"/>
                  <a:gd name="T7" fmla="*/ 0 h 60"/>
                  <a:gd name="T8" fmla="*/ 0 w 6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0">
                    <a:moveTo>
                      <a:pt x="0" y="51"/>
                    </a:moveTo>
                    <a:lnTo>
                      <a:pt x="57" y="60"/>
                    </a:lnTo>
                    <a:lnTo>
                      <a:pt x="67" y="9"/>
                    </a:lnTo>
                    <a:lnTo>
                      <a:pt x="10" y="0"/>
                    </a:lnTo>
                    <a:lnTo>
                      <a:pt x="0" y="5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5" name="Freeform 69"/>
              <p:cNvSpPr>
                <a:spLocks/>
              </p:cNvSpPr>
              <p:nvPr/>
            </p:nvSpPr>
            <p:spPr bwMode="auto">
              <a:xfrm>
                <a:off x="2867" y="1979"/>
                <a:ext cx="145" cy="132"/>
              </a:xfrm>
              <a:custGeom>
                <a:avLst/>
                <a:gdLst>
                  <a:gd name="T0" fmla="*/ 0 w 145"/>
                  <a:gd name="T1" fmla="*/ 111 h 132"/>
                  <a:gd name="T2" fmla="*/ 121 w 145"/>
                  <a:gd name="T3" fmla="*/ 132 h 132"/>
                  <a:gd name="T4" fmla="*/ 145 w 145"/>
                  <a:gd name="T5" fmla="*/ 22 h 132"/>
                  <a:gd name="T6" fmla="*/ 23 w 145"/>
                  <a:gd name="T7" fmla="*/ 0 h 132"/>
                  <a:gd name="T8" fmla="*/ 0 w 145"/>
                  <a:gd name="T9" fmla="*/ 11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32">
                    <a:moveTo>
                      <a:pt x="0" y="111"/>
                    </a:moveTo>
                    <a:lnTo>
                      <a:pt x="121" y="132"/>
                    </a:lnTo>
                    <a:lnTo>
                      <a:pt x="145" y="22"/>
                    </a:lnTo>
                    <a:lnTo>
                      <a:pt x="23" y="0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6" name="Freeform 70"/>
              <p:cNvSpPr>
                <a:spLocks/>
              </p:cNvSpPr>
              <p:nvPr/>
            </p:nvSpPr>
            <p:spPr bwMode="auto">
              <a:xfrm>
                <a:off x="2867" y="1979"/>
                <a:ext cx="145" cy="132"/>
              </a:xfrm>
              <a:custGeom>
                <a:avLst/>
                <a:gdLst>
                  <a:gd name="T0" fmla="*/ 0 w 68"/>
                  <a:gd name="T1" fmla="*/ 52 h 62"/>
                  <a:gd name="T2" fmla="*/ 57 w 68"/>
                  <a:gd name="T3" fmla="*/ 62 h 62"/>
                  <a:gd name="T4" fmla="*/ 68 w 68"/>
                  <a:gd name="T5" fmla="*/ 10 h 62"/>
                  <a:gd name="T6" fmla="*/ 11 w 68"/>
                  <a:gd name="T7" fmla="*/ 0 h 62"/>
                  <a:gd name="T8" fmla="*/ 0 w 68"/>
                  <a:gd name="T9" fmla="*/ 5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2">
                    <a:moveTo>
                      <a:pt x="0" y="52"/>
                    </a:moveTo>
                    <a:lnTo>
                      <a:pt x="57" y="62"/>
                    </a:lnTo>
                    <a:lnTo>
                      <a:pt x="68" y="10"/>
                    </a:lnTo>
                    <a:lnTo>
                      <a:pt x="11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7" name="Freeform 71"/>
              <p:cNvSpPr>
                <a:spLocks/>
              </p:cNvSpPr>
              <p:nvPr/>
            </p:nvSpPr>
            <p:spPr bwMode="auto">
              <a:xfrm>
                <a:off x="3318" y="2711"/>
                <a:ext cx="172" cy="155"/>
              </a:xfrm>
              <a:custGeom>
                <a:avLst/>
                <a:gdLst>
                  <a:gd name="T0" fmla="*/ 0 w 172"/>
                  <a:gd name="T1" fmla="*/ 83 h 155"/>
                  <a:gd name="T2" fmla="*/ 91 w 172"/>
                  <a:gd name="T3" fmla="*/ 155 h 155"/>
                  <a:gd name="T4" fmla="*/ 172 w 172"/>
                  <a:gd name="T5" fmla="*/ 72 h 155"/>
                  <a:gd name="T6" fmla="*/ 79 w 172"/>
                  <a:gd name="T7" fmla="*/ 0 h 155"/>
                  <a:gd name="T8" fmla="*/ 0 w 172"/>
                  <a:gd name="T9" fmla="*/ 8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5">
                    <a:moveTo>
                      <a:pt x="0" y="83"/>
                    </a:moveTo>
                    <a:lnTo>
                      <a:pt x="91" y="155"/>
                    </a:lnTo>
                    <a:lnTo>
                      <a:pt x="172" y="72"/>
                    </a:lnTo>
                    <a:lnTo>
                      <a:pt x="79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8" name="Freeform 72"/>
              <p:cNvSpPr>
                <a:spLocks/>
              </p:cNvSpPr>
              <p:nvPr/>
            </p:nvSpPr>
            <p:spPr bwMode="auto">
              <a:xfrm>
                <a:off x="3318" y="2711"/>
                <a:ext cx="172" cy="155"/>
              </a:xfrm>
              <a:custGeom>
                <a:avLst/>
                <a:gdLst>
                  <a:gd name="T0" fmla="*/ 0 w 81"/>
                  <a:gd name="T1" fmla="*/ 39 h 73"/>
                  <a:gd name="T2" fmla="*/ 43 w 81"/>
                  <a:gd name="T3" fmla="*/ 73 h 73"/>
                  <a:gd name="T4" fmla="*/ 81 w 81"/>
                  <a:gd name="T5" fmla="*/ 34 h 73"/>
                  <a:gd name="T6" fmla="*/ 37 w 81"/>
                  <a:gd name="T7" fmla="*/ 0 h 73"/>
                  <a:gd name="T8" fmla="*/ 0 w 81"/>
                  <a:gd name="T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0" y="39"/>
                    </a:moveTo>
                    <a:lnTo>
                      <a:pt x="43" y="73"/>
                    </a:lnTo>
                    <a:lnTo>
                      <a:pt x="81" y="34"/>
                    </a:lnTo>
                    <a:lnTo>
                      <a:pt x="37" y="0"/>
                    </a:lnTo>
                    <a:lnTo>
                      <a:pt x="0" y="39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9" name="Freeform 73"/>
              <p:cNvSpPr>
                <a:spLocks/>
              </p:cNvSpPr>
              <p:nvPr/>
            </p:nvSpPr>
            <p:spPr bwMode="auto">
              <a:xfrm>
                <a:off x="3233" y="1905"/>
                <a:ext cx="134" cy="121"/>
              </a:xfrm>
              <a:custGeom>
                <a:avLst/>
                <a:gdLst>
                  <a:gd name="T0" fmla="*/ 0 w 134"/>
                  <a:gd name="T1" fmla="*/ 110 h 121"/>
                  <a:gd name="T2" fmla="*/ 121 w 134"/>
                  <a:gd name="T3" fmla="*/ 121 h 121"/>
                  <a:gd name="T4" fmla="*/ 134 w 134"/>
                  <a:gd name="T5" fmla="*/ 11 h 121"/>
                  <a:gd name="T6" fmla="*/ 11 w 134"/>
                  <a:gd name="T7" fmla="*/ 0 h 121"/>
                  <a:gd name="T8" fmla="*/ 0 w 134"/>
                  <a:gd name="T9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21">
                    <a:moveTo>
                      <a:pt x="0" y="110"/>
                    </a:moveTo>
                    <a:lnTo>
                      <a:pt x="121" y="121"/>
                    </a:lnTo>
                    <a:lnTo>
                      <a:pt x="134" y="11"/>
                    </a:lnTo>
                    <a:lnTo>
                      <a:pt x="11" y="0"/>
                    </a:lnTo>
                    <a:lnTo>
                      <a:pt x="0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0" name="Freeform 74"/>
              <p:cNvSpPr>
                <a:spLocks/>
              </p:cNvSpPr>
              <p:nvPr/>
            </p:nvSpPr>
            <p:spPr bwMode="auto">
              <a:xfrm>
                <a:off x="3233" y="1905"/>
                <a:ext cx="134" cy="121"/>
              </a:xfrm>
              <a:custGeom>
                <a:avLst/>
                <a:gdLst>
                  <a:gd name="T0" fmla="*/ 0 w 63"/>
                  <a:gd name="T1" fmla="*/ 52 h 57"/>
                  <a:gd name="T2" fmla="*/ 57 w 63"/>
                  <a:gd name="T3" fmla="*/ 57 h 57"/>
                  <a:gd name="T4" fmla="*/ 63 w 63"/>
                  <a:gd name="T5" fmla="*/ 5 h 57"/>
                  <a:gd name="T6" fmla="*/ 5 w 63"/>
                  <a:gd name="T7" fmla="*/ 0 h 57"/>
                  <a:gd name="T8" fmla="*/ 0 w 63"/>
                  <a:gd name="T9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7">
                    <a:moveTo>
                      <a:pt x="0" y="52"/>
                    </a:moveTo>
                    <a:lnTo>
                      <a:pt x="57" y="57"/>
                    </a:lnTo>
                    <a:lnTo>
                      <a:pt x="63" y="5"/>
                    </a:lnTo>
                    <a:lnTo>
                      <a:pt x="5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1" name="Freeform 75"/>
              <p:cNvSpPr>
                <a:spLocks/>
              </p:cNvSpPr>
              <p:nvPr/>
            </p:nvSpPr>
            <p:spPr bwMode="auto">
              <a:xfrm>
                <a:off x="3688" y="1743"/>
                <a:ext cx="136" cy="122"/>
              </a:xfrm>
              <a:custGeom>
                <a:avLst/>
                <a:gdLst>
                  <a:gd name="T0" fmla="*/ 0 w 136"/>
                  <a:gd name="T1" fmla="*/ 111 h 122"/>
                  <a:gd name="T2" fmla="*/ 121 w 136"/>
                  <a:gd name="T3" fmla="*/ 122 h 122"/>
                  <a:gd name="T4" fmla="*/ 136 w 136"/>
                  <a:gd name="T5" fmla="*/ 13 h 122"/>
                  <a:gd name="T6" fmla="*/ 13 w 136"/>
                  <a:gd name="T7" fmla="*/ 0 h 122"/>
                  <a:gd name="T8" fmla="*/ 0 w 136"/>
                  <a:gd name="T9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22">
                    <a:moveTo>
                      <a:pt x="0" y="111"/>
                    </a:moveTo>
                    <a:lnTo>
                      <a:pt x="121" y="122"/>
                    </a:lnTo>
                    <a:lnTo>
                      <a:pt x="136" y="13"/>
                    </a:lnTo>
                    <a:lnTo>
                      <a:pt x="13" y="0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2" name="Freeform 76"/>
              <p:cNvSpPr>
                <a:spLocks/>
              </p:cNvSpPr>
              <p:nvPr/>
            </p:nvSpPr>
            <p:spPr bwMode="auto">
              <a:xfrm>
                <a:off x="3688" y="1743"/>
                <a:ext cx="136" cy="122"/>
              </a:xfrm>
              <a:custGeom>
                <a:avLst/>
                <a:gdLst>
                  <a:gd name="T0" fmla="*/ 0 w 64"/>
                  <a:gd name="T1" fmla="*/ 52 h 57"/>
                  <a:gd name="T2" fmla="*/ 57 w 64"/>
                  <a:gd name="T3" fmla="*/ 57 h 57"/>
                  <a:gd name="T4" fmla="*/ 64 w 64"/>
                  <a:gd name="T5" fmla="*/ 6 h 57"/>
                  <a:gd name="T6" fmla="*/ 6 w 64"/>
                  <a:gd name="T7" fmla="*/ 0 h 57"/>
                  <a:gd name="T8" fmla="*/ 0 w 64"/>
                  <a:gd name="T9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7">
                    <a:moveTo>
                      <a:pt x="0" y="52"/>
                    </a:moveTo>
                    <a:lnTo>
                      <a:pt x="57" y="57"/>
                    </a:lnTo>
                    <a:lnTo>
                      <a:pt x="64" y="6"/>
                    </a:lnTo>
                    <a:lnTo>
                      <a:pt x="6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3" name="Freeform 77"/>
              <p:cNvSpPr>
                <a:spLocks/>
              </p:cNvSpPr>
              <p:nvPr/>
            </p:nvSpPr>
            <p:spPr bwMode="auto">
              <a:xfrm>
                <a:off x="3486" y="1937"/>
                <a:ext cx="155" cy="140"/>
              </a:xfrm>
              <a:custGeom>
                <a:avLst/>
                <a:gdLst>
                  <a:gd name="T0" fmla="*/ 0 w 155"/>
                  <a:gd name="T1" fmla="*/ 106 h 140"/>
                  <a:gd name="T2" fmla="*/ 117 w 155"/>
                  <a:gd name="T3" fmla="*/ 140 h 140"/>
                  <a:gd name="T4" fmla="*/ 155 w 155"/>
                  <a:gd name="T5" fmla="*/ 34 h 140"/>
                  <a:gd name="T6" fmla="*/ 38 w 155"/>
                  <a:gd name="T7" fmla="*/ 0 h 140"/>
                  <a:gd name="T8" fmla="*/ 0 w 155"/>
                  <a:gd name="T9" fmla="*/ 10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140">
                    <a:moveTo>
                      <a:pt x="0" y="106"/>
                    </a:moveTo>
                    <a:lnTo>
                      <a:pt x="117" y="140"/>
                    </a:lnTo>
                    <a:lnTo>
                      <a:pt x="155" y="34"/>
                    </a:lnTo>
                    <a:lnTo>
                      <a:pt x="38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4" name="Freeform 78"/>
              <p:cNvSpPr>
                <a:spLocks/>
              </p:cNvSpPr>
              <p:nvPr/>
            </p:nvSpPr>
            <p:spPr bwMode="auto">
              <a:xfrm>
                <a:off x="3486" y="1937"/>
                <a:ext cx="155" cy="140"/>
              </a:xfrm>
              <a:custGeom>
                <a:avLst/>
                <a:gdLst>
                  <a:gd name="T0" fmla="*/ 0 w 73"/>
                  <a:gd name="T1" fmla="*/ 50 h 66"/>
                  <a:gd name="T2" fmla="*/ 55 w 73"/>
                  <a:gd name="T3" fmla="*/ 66 h 66"/>
                  <a:gd name="T4" fmla="*/ 73 w 73"/>
                  <a:gd name="T5" fmla="*/ 16 h 66"/>
                  <a:gd name="T6" fmla="*/ 18 w 73"/>
                  <a:gd name="T7" fmla="*/ 0 h 66"/>
                  <a:gd name="T8" fmla="*/ 0 w 73"/>
                  <a:gd name="T9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6">
                    <a:moveTo>
                      <a:pt x="0" y="50"/>
                    </a:moveTo>
                    <a:lnTo>
                      <a:pt x="55" y="66"/>
                    </a:lnTo>
                    <a:lnTo>
                      <a:pt x="73" y="16"/>
                    </a:lnTo>
                    <a:lnTo>
                      <a:pt x="18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5" name="Freeform 79"/>
              <p:cNvSpPr>
                <a:spLocks/>
              </p:cNvSpPr>
              <p:nvPr/>
            </p:nvSpPr>
            <p:spPr bwMode="auto">
              <a:xfrm>
                <a:off x="3546" y="2815"/>
                <a:ext cx="170" cy="132"/>
              </a:xfrm>
              <a:custGeom>
                <a:avLst/>
                <a:gdLst>
                  <a:gd name="T0" fmla="*/ 0 w 170"/>
                  <a:gd name="T1" fmla="*/ 87 h 132"/>
                  <a:gd name="T2" fmla="*/ 61 w 170"/>
                  <a:gd name="T3" fmla="*/ 132 h 132"/>
                  <a:gd name="T4" fmla="*/ 117 w 170"/>
                  <a:gd name="T5" fmla="*/ 132 h 132"/>
                  <a:gd name="T6" fmla="*/ 170 w 170"/>
                  <a:gd name="T7" fmla="*/ 66 h 132"/>
                  <a:gd name="T8" fmla="*/ 72 w 170"/>
                  <a:gd name="T9" fmla="*/ 0 h 132"/>
                  <a:gd name="T10" fmla="*/ 0 w 170"/>
                  <a:gd name="T11" fmla="*/ 8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32">
                    <a:moveTo>
                      <a:pt x="0" y="87"/>
                    </a:moveTo>
                    <a:lnTo>
                      <a:pt x="61" y="132"/>
                    </a:lnTo>
                    <a:lnTo>
                      <a:pt x="117" y="132"/>
                    </a:lnTo>
                    <a:lnTo>
                      <a:pt x="170" y="66"/>
                    </a:lnTo>
                    <a:lnTo>
                      <a:pt x="72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6" name="Freeform 80"/>
              <p:cNvSpPr>
                <a:spLocks/>
              </p:cNvSpPr>
              <p:nvPr/>
            </p:nvSpPr>
            <p:spPr bwMode="auto">
              <a:xfrm>
                <a:off x="3546" y="2815"/>
                <a:ext cx="170" cy="132"/>
              </a:xfrm>
              <a:custGeom>
                <a:avLst/>
                <a:gdLst>
                  <a:gd name="T0" fmla="*/ 0 w 80"/>
                  <a:gd name="T1" fmla="*/ 41 h 62"/>
                  <a:gd name="T2" fmla="*/ 29 w 80"/>
                  <a:gd name="T3" fmla="*/ 62 h 62"/>
                  <a:gd name="T4" fmla="*/ 55 w 80"/>
                  <a:gd name="T5" fmla="*/ 62 h 62"/>
                  <a:gd name="T6" fmla="*/ 80 w 80"/>
                  <a:gd name="T7" fmla="*/ 31 h 62"/>
                  <a:gd name="T8" fmla="*/ 34 w 80"/>
                  <a:gd name="T9" fmla="*/ 0 h 62"/>
                  <a:gd name="T10" fmla="*/ 0 w 80"/>
                  <a:gd name="T11" fmla="*/ 4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62">
                    <a:moveTo>
                      <a:pt x="0" y="41"/>
                    </a:moveTo>
                    <a:lnTo>
                      <a:pt x="29" y="62"/>
                    </a:lnTo>
                    <a:lnTo>
                      <a:pt x="55" y="62"/>
                    </a:lnTo>
                    <a:lnTo>
                      <a:pt x="80" y="31"/>
                    </a:lnTo>
                    <a:lnTo>
                      <a:pt x="34" y="0"/>
                    </a:lnTo>
                    <a:lnTo>
                      <a:pt x="0" y="4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7" name="Freeform 81"/>
              <p:cNvSpPr>
                <a:spLocks/>
              </p:cNvSpPr>
              <p:nvPr/>
            </p:nvSpPr>
            <p:spPr bwMode="auto">
              <a:xfrm>
                <a:off x="2761" y="2658"/>
                <a:ext cx="172" cy="157"/>
              </a:xfrm>
              <a:custGeom>
                <a:avLst/>
                <a:gdLst>
                  <a:gd name="T0" fmla="*/ 0 w 172"/>
                  <a:gd name="T1" fmla="*/ 85 h 157"/>
                  <a:gd name="T2" fmla="*/ 93 w 172"/>
                  <a:gd name="T3" fmla="*/ 157 h 157"/>
                  <a:gd name="T4" fmla="*/ 172 w 172"/>
                  <a:gd name="T5" fmla="*/ 74 h 157"/>
                  <a:gd name="T6" fmla="*/ 80 w 172"/>
                  <a:gd name="T7" fmla="*/ 0 h 157"/>
                  <a:gd name="T8" fmla="*/ 0 w 172"/>
                  <a:gd name="T9" fmla="*/ 8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7">
                    <a:moveTo>
                      <a:pt x="0" y="85"/>
                    </a:moveTo>
                    <a:lnTo>
                      <a:pt x="93" y="157"/>
                    </a:lnTo>
                    <a:lnTo>
                      <a:pt x="172" y="74"/>
                    </a:lnTo>
                    <a:lnTo>
                      <a:pt x="80" y="0"/>
                    </a:lnTo>
                    <a:lnTo>
                      <a:pt x="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8" name="Line 82"/>
              <p:cNvSpPr>
                <a:spLocks noChangeShapeType="1"/>
              </p:cNvSpPr>
              <p:nvPr/>
            </p:nvSpPr>
            <p:spPr bwMode="auto">
              <a:xfrm>
                <a:off x="2761" y="2743"/>
                <a:ext cx="12" cy="10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9" name="Freeform 83"/>
              <p:cNvSpPr>
                <a:spLocks/>
              </p:cNvSpPr>
              <p:nvPr/>
            </p:nvSpPr>
            <p:spPr bwMode="auto">
              <a:xfrm>
                <a:off x="3248" y="2573"/>
                <a:ext cx="172" cy="157"/>
              </a:xfrm>
              <a:custGeom>
                <a:avLst/>
                <a:gdLst>
                  <a:gd name="T0" fmla="*/ 0 w 172"/>
                  <a:gd name="T1" fmla="*/ 83 h 157"/>
                  <a:gd name="T2" fmla="*/ 91 w 172"/>
                  <a:gd name="T3" fmla="*/ 157 h 157"/>
                  <a:gd name="T4" fmla="*/ 172 w 172"/>
                  <a:gd name="T5" fmla="*/ 74 h 157"/>
                  <a:gd name="T6" fmla="*/ 81 w 172"/>
                  <a:gd name="T7" fmla="*/ 0 h 157"/>
                  <a:gd name="T8" fmla="*/ 0 w 172"/>
                  <a:gd name="T9" fmla="*/ 8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7">
                    <a:moveTo>
                      <a:pt x="0" y="83"/>
                    </a:moveTo>
                    <a:lnTo>
                      <a:pt x="91" y="157"/>
                    </a:lnTo>
                    <a:lnTo>
                      <a:pt x="172" y="74"/>
                    </a:lnTo>
                    <a:lnTo>
                      <a:pt x="81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0" name="Freeform 84"/>
              <p:cNvSpPr>
                <a:spLocks/>
              </p:cNvSpPr>
              <p:nvPr/>
            </p:nvSpPr>
            <p:spPr bwMode="auto">
              <a:xfrm>
                <a:off x="3248" y="2573"/>
                <a:ext cx="172" cy="157"/>
              </a:xfrm>
              <a:custGeom>
                <a:avLst/>
                <a:gdLst>
                  <a:gd name="T0" fmla="*/ 0 w 81"/>
                  <a:gd name="T1" fmla="*/ 39 h 74"/>
                  <a:gd name="T2" fmla="*/ 43 w 81"/>
                  <a:gd name="T3" fmla="*/ 74 h 74"/>
                  <a:gd name="T4" fmla="*/ 81 w 81"/>
                  <a:gd name="T5" fmla="*/ 35 h 74"/>
                  <a:gd name="T6" fmla="*/ 38 w 81"/>
                  <a:gd name="T7" fmla="*/ 0 h 74"/>
                  <a:gd name="T8" fmla="*/ 0 w 81"/>
                  <a:gd name="T9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4">
                    <a:moveTo>
                      <a:pt x="0" y="39"/>
                    </a:moveTo>
                    <a:lnTo>
                      <a:pt x="43" y="74"/>
                    </a:lnTo>
                    <a:lnTo>
                      <a:pt x="81" y="35"/>
                    </a:lnTo>
                    <a:lnTo>
                      <a:pt x="38" y="0"/>
                    </a:lnTo>
                    <a:lnTo>
                      <a:pt x="0" y="39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1" name="Freeform 85"/>
              <p:cNvSpPr>
                <a:spLocks/>
              </p:cNvSpPr>
              <p:nvPr/>
            </p:nvSpPr>
            <p:spPr bwMode="auto">
              <a:xfrm>
                <a:off x="2520" y="2930"/>
                <a:ext cx="38" cy="17"/>
              </a:xfrm>
              <a:custGeom>
                <a:avLst/>
                <a:gdLst>
                  <a:gd name="T0" fmla="*/ 9 w 38"/>
                  <a:gd name="T1" fmla="*/ 0 h 17"/>
                  <a:gd name="T2" fmla="*/ 0 w 38"/>
                  <a:gd name="T3" fmla="*/ 17 h 17"/>
                  <a:gd name="T4" fmla="*/ 38 w 38"/>
                  <a:gd name="T5" fmla="*/ 17 h 17"/>
                  <a:gd name="T6" fmla="*/ 9 w 38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7">
                    <a:moveTo>
                      <a:pt x="9" y="0"/>
                    </a:moveTo>
                    <a:lnTo>
                      <a:pt x="0" y="17"/>
                    </a:lnTo>
                    <a:lnTo>
                      <a:pt x="38" y="1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2" name="Freeform 86"/>
              <p:cNvSpPr>
                <a:spLocks/>
              </p:cNvSpPr>
              <p:nvPr/>
            </p:nvSpPr>
            <p:spPr bwMode="auto">
              <a:xfrm>
                <a:off x="2520" y="2930"/>
                <a:ext cx="38" cy="17"/>
              </a:xfrm>
              <a:custGeom>
                <a:avLst/>
                <a:gdLst>
                  <a:gd name="T0" fmla="*/ 4 w 18"/>
                  <a:gd name="T1" fmla="*/ 0 h 8"/>
                  <a:gd name="T2" fmla="*/ 0 w 18"/>
                  <a:gd name="T3" fmla="*/ 8 h 8"/>
                  <a:gd name="T4" fmla="*/ 18 w 18"/>
                  <a:gd name="T5" fmla="*/ 8 h 8"/>
                  <a:gd name="T6" fmla="*/ 4 w 18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8">
                    <a:moveTo>
                      <a:pt x="4" y="0"/>
                    </a:moveTo>
                    <a:lnTo>
                      <a:pt x="0" y="8"/>
                    </a:lnTo>
                    <a:lnTo>
                      <a:pt x="18" y="8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3" name="Freeform 87"/>
              <p:cNvSpPr>
                <a:spLocks/>
              </p:cNvSpPr>
              <p:nvPr/>
            </p:nvSpPr>
            <p:spPr bwMode="auto">
              <a:xfrm>
                <a:off x="3903" y="2479"/>
                <a:ext cx="13" cy="21"/>
              </a:xfrm>
              <a:custGeom>
                <a:avLst/>
                <a:gdLst>
                  <a:gd name="T0" fmla="*/ 0 w 13"/>
                  <a:gd name="T1" fmla="*/ 15 h 21"/>
                  <a:gd name="T2" fmla="*/ 13 w 13"/>
                  <a:gd name="T3" fmla="*/ 21 h 21"/>
                  <a:gd name="T4" fmla="*/ 13 w 13"/>
                  <a:gd name="T5" fmla="*/ 0 h 21"/>
                  <a:gd name="T6" fmla="*/ 0 w 13"/>
                  <a:gd name="T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1">
                    <a:moveTo>
                      <a:pt x="0" y="15"/>
                    </a:moveTo>
                    <a:lnTo>
                      <a:pt x="13" y="21"/>
                    </a:lnTo>
                    <a:lnTo>
                      <a:pt x="13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4" name="Freeform 88"/>
              <p:cNvSpPr>
                <a:spLocks/>
              </p:cNvSpPr>
              <p:nvPr/>
            </p:nvSpPr>
            <p:spPr bwMode="auto">
              <a:xfrm>
                <a:off x="3903" y="2479"/>
                <a:ext cx="13" cy="21"/>
              </a:xfrm>
              <a:custGeom>
                <a:avLst/>
                <a:gdLst>
                  <a:gd name="T0" fmla="*/ 0 w 6"/>
                  <a:gd name="T1" fmla="*/ 7 h 10"/>
                  <a:gd name="T2" fmla="*/ 6 w 6"/>
                  <a:gd name="T3" fmla="*/ 10 h 10"/>
                  <a:gd name="T4" fmla="*/ 6 w 6"/>
                  <a:gd name="T5" fmla="*/ 0 h 10"/>
                  <a:gd name="T6" fmla="*/ 0 w 6"/>
                  <a:gd name="T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0" y="7"/>
                    </a:moveTo>
                    <a:lnTo>
                      <a:pt x="6" y="10"/>
                    </a:lnTo>
                    <a:lnTo>
                      <a:pt x="6" y="0"/>
                    </a:lnTo>
                    <a:lnTo>
                      <a:pt x="0" y="7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5" name="Freeform 89"/>
              <p:cNvSpPr>
                <a:spLocks/>
              </p:cNvSpPr>
              <p:nvPr/>
            </p:nvSpPr>
            <p:spPr bwMode="auto">
              <a:xfrm>
                <a:off x="3150" y="2403"/>
                <a:ext cx="174" cy="157"/>
              </a:xfrm>
              <a:custGeom>
                <a:avLst/>
                <a:gdLst>
                  <a:gd name="T0" fmla="*/ 0 w 174"/>
                  <a:gd name="T1" fmla="*/ 80 h 157"/>
                  <a:gd name="T2" fmla="*/ 87 w 174"/>
                  <a:gd name="T3" fmla="*/ 157 h 157"/>
                  <a:gd name="T4" fmla="*/ 174 w 174"/>
                  <a:gd name="T5" fmla="*/ 78 h 157"/>
                  <a:gd name="T6" fmla="*/ 87 w 174"/>
                  <a:gd name="T7" fmla="*/ 0 h 157"/>
                  <a:gd name="T8" fmla="*/ 0 w 174"/>
                  <a:gd name="T9" fmla="*/ 8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157">
                    <a:moveTo>
                      <a:pt x="0" y="80"/>
                    </a:moveTo>
                    <a:lnTo>
                      <a:pt x="87" y="157"/>
                    </a:lnTo>
                    <a:lnTo>
                      <a:pt x="174" y="78"/>
                    </a:lnTo>
                    <a:lnTo>
                      <a:pt x="87" y="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6" name="Freeform 90"/>
              <p:cNvSpPr>
                <a:spLocks/>
              </p:cNvSpPr>
              <p:nvPr/>
            </p:nvSpPr>
            <p:spPr bwMode="auto">
              <a:xfrm>
                <a:off x="3150" y="2403"/>
                <a:ext cx="174" cy="157"/>
              </a:xfrm>
              <a:custGeom>
                <a:avLst/>
                <a:gdLst>
                  <a:gd name="T0" fmla="*/ 0 w 82"/>
                  <a:gd name="T1" fmla="*/ 38 h 74"/>
                  <a:gd name="T2" fmla="*/ 41 w 82"/>
                  <a:gd name="T3" fmla="*/ 74 h 74"/>
                  <a:gd name="T4" fmla="*/ 82 w 82"/>
                  <a:gd name="T5" fmla="*/ 37 h 74"/>
                  <a:gd name="T6" fmla="*/ 41 w 82"/>
                  <a:gd name="T7" fmla="*/ 0 h 74"/>
                  <a:gd name="T8" fmla="*/ 0 w 82"/>
                  <a:gd name="T9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4">
                    <a:moveTo>
                      <a:pt x="0" y="38"/>
                    </a:moveTo>
                    <a:lnTo>
                      <a:pt x="41" y="74"/>
                    </a:lnTo>
                    <a:lnTo>
                      <a:pt x="82" y="37"/>
                    </a:lnTo>
                    <a:lnTo>
                      <a:pt x="41" y="0"/>
                    </a:lnTo>
                    <a:lnTo>
                      <a:pt x="0" y="3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7" name="Freeform 91"/>
              <p:cNvSpPr>
                <a:spLocks/>
              </p:cNvSpPr>
              <p:nvPr/>
            </p:nvSpPr>
            <p:spPr bwMode="auto">
              <a:xfrm>
                <a:off x="3065" y="2118"/>
                <a:ext cx="157" cy="142"/>
              </a:xfrm>
              <a:custGeom>
                <a:avLst/>
                <a:gdLst>
                  <a:gd name="T0" fmla="*/ 0 w 157"/>
                  <a:gd name="T1" fmla="*/ 102 h 142"/>
                  <a:gd name="T2" fmla="*/ 115 w 157"/>
                  <a:gd name="T3" fmla="*/ 142 h 142"/>
                  <a:gd name="T4" fmla="*/ 157 w 157"/>
                  <a:gd name="T5" fmla="*/ 38 h 142"/>
                  <a:gd name="T6" fmla="*/ 42 w 157"/>
                  <a:gd name="T7" fmla="*/ 0 h 142"/>
                  <a:gd name="T8" fmla="*/ 0 w 157"/>
                  <a:gd name="T9" fmla="*/ 10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42">
                    <a:moveTo>
                      <a:pt x="0" y="102"/>
                    </a:moveTo>
                    <a:lnTo>
                      <a:pt x="115" y="142"/>
                    </a:lnTo>
                    <a:lnTo>
                      <a:pt x="157" y="38"/>
                    </a:lnTo>
                    <a:lnTo>
                      <a:pt x="42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8" name="Freeform 92"/>
              <p:cNvSpPr>
                <a:spLocks/>
              </p:cNvSpPr>
              <p:nvPr/>
            </p:nvSpPr>
            <p:spPr bwMode="auto">
              <a:xfrm>
                <a:off x="3065" y="2118"/>
                <a:ext cx="157" cy="142"/>
              </a:xfrm>
              <a:custGeom>
                <a:avLst/>
                <a:gdLst>
                  <a:gd name="T0" fmla="*/ 0 w 74"/>
                  <a:gd name="T1" fmla="*/ 48 h 67"/>
                  <a:gd name="T2" fmla="*/ 54 w 74"/>
                  <a:gd name="T3" fmla="*/ 67 h 67"/>
                  <a:gd name="T4" fmla="*/ 74 w 74"/>
                  <a:gd name="T5" fmla="*/ 18 h 67"/>
                  <a:gd name="T6" fmla="*/ 20 w 74"/>
                  <a:gd name="T7" fmla="*/ 0 h 67"/>
                  <a:gd name="T8" fmla="*/ 0 w 74"/>
                  <a:gd name="T9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67">
                    <a:moveTo>
                      <a:pt x="0" y="48"/>
                    </a:moveTo>
                    <a:lnTo>
                      <a:pt x="54" y="67"/>
                    </a:lnTo>
                    <a:lnTo>
                      <a:pt x="74" y="18"/>
                    </a:lnTo>
                    <a:lnTo>
                      <a:pt x="20" y="0"/>
                    </a:lnTo>
                    <a:lnTo>
                      <a:pt x="0" y="4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9" name="Freeform 93"/>
              <p:cNvSpPr>
                <a:spLocks/>
              </p:cNvSpPr>
              <p:nvPr/>
            </p:nvSpPr>
            <p:spPr bwMode="auto">
              <a:xfrm>
                <a:off x="2986" y="2940"/>
                <a:ext cx="60" cy="7"/>
              </a:xfrm>
              <a:custGeom>
                <a:avLst/>
                <a:gdLst>
                  <a:gd name="T0" fmla="*/ 0 w 60"/>
                  <a:gd name="T1" fmla="*/ 0 h 7"/>
                  <a:gd name="T2" fmla="*/ 0 w 60"/>
                  <a:gd name="T3" fmla="*/ 7 h 7"/>
                  <a:gd name="T4" fmla="*/ 60 w 60"/>
                  <a:gd name="T5" fmla="*/ 7 h 7"/>
                  <a:gd name="T6" fmla="*/ 0 w 60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">
                    <a:moveTo>
                      <a:pt x="0" y="0"/>
                    </a:moveTo>
                    <a:lnTo>
                      <a:pt x="0" y="7"/>
                    </a:lnTo>
                    <a:lnTo>
                      <a:pt x="6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0" name="Freeform 94"/>
              <p:cNvSpPr>
                <a:spLocks/>
              </p:cNvSpPr>
              <p:nvPr/>
            </p:nvSpPr>
            <p:spPr bwMode="auto">
              <a:xfrm>
                <a:off x="2986" y="2940"/>
                <a:ext cx="60" cy="7"/>
              </a:xfrm>
              <a:custGeom>
                <a:avLst/>
                <a:gdLst>
                  <a:gd name="T0" fmla="*/ 0 w 28"/>
                  <a:gd name="T1" fmla="*/ 0 h 3"/>
                  <a:gd name="T2" fmla="*/ 0 w 28"/>
                  <a:gd name="T3" fmla="*/ 3 h 3"/>
                  <a:gd name="T4" fmla="*/ 28 w 28"/>
                  <a:gd name="T5" fmla="*/ 3 h 3"/>
                  <a:gd name="T6" fmla="*/ 0 w 2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0" y="3"/>
                    </a:lnTo>
                    <a:lnTo>
                      <a:pt x="28" y="3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1" name="Freeform 95"/>
              <p:cNvSpPr>
                <a:spLocks/>
              </p:cNvSpPr>
              <p:nvPr/>
            </p:nvSpPr>
            <p:spPr bwMode="auto">
              <a:xfrm>
                <a:off x="3003" y="2579"/>
                <a:ext cx="151" cy="136"/>
              </a:xfrm>
              <a:custGeom>
                <a:avLst/>
                <a:gdLst>
                  <a:gd name="T0" fmla="*/ 0 w 151"/>
                  <a:gd name="T1" fmla="*/ 106 h 136"/>
                  <a:gd name="T2" fmla="*/ 117 w 151"/>
                  <a:gd name="T3" fmla="*/ 136 h 136"/>
                  <a:gd name="T4" fmla="*/ 151 w 151"/>
                  <a:gd name="T5" fmla="*/ 30 h 136"/>
                  <a:gd name="T6" fmla="*/ 32 w 151"/>
                  <a:gd name="T7" fmla="*/ 0 h 136"/>
                  <a:gd name="T8" fmla="*/ 0 w 151"/>
                  <a:gd name="T9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6"/>
                    </a:moveTo>
                    <a:lnTo>
                      <a:pt x="117" y="136"/>
                    </a:lnTo>
                    <a:lnTo>
                      <a:pt x="151" y="30"/>
                    </a:lnTo>
                    <a:lnTo>
                      <a:pt x="32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2" name="Freeform 96"/>
              <p:cNvSpPr>
                <a:spLocks/>
              </p:cNvSpPr>
              <p:nvPr/>
            </p:nvSpPr>
            <p:spPr bwMode="auto">
              <a:xfrm>
                <a:off x="3003" y="2579"/>
                <a:ext cx="151" cy="136"/>
              </a:xfrm>
              <a:custGeom>
                <a:avLst/>
                <a:gdLst>
                  <a:gd name="T0" fmla="*/ 0 w 71"/>
                  <a:gd name="T1" fmla="*/ 50 h 64"/>
                  <a:gd name="T2" fmla="*/ 55 w 71"/>
                  <a:gd name="T3" fmla="*/ 64 h 64"/>
                  <a:gd name="T4" fmla="*/ 71 w 71"/>
                  <a:gd name="T5" fmla="*/ 14 h 64"/>
                  <a:gd name="T6" fmla="*/ 15 w 71"/>
                  <a:gd name="T7" fmla="*/ 0 h 64"/>
                  <a:gd name="T8" fmla="*/ 0 w 71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0" y="50"/>
                    </a:moveTo>
                    <a:lnTo>
                      <a:pt x="55" y="64"/>
                    </a:lnTo>
                    <a:lnTo>
                      <a:pt x="71" y="14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3" name="Freeform 97"/>
              <p:cNvSpPr>
                <a:spLocks/>
              </p:cNvSpPr>
              <p:nvPr/>
            </p:nvSpPr>
            <p:spPr bwMode="auto">
              <a:xfrm>
                <a:off x="2946" y="2056"/>
                <a:ext cx="151" cy="136"/>
              </a:xfrm>
              <a:custGeom>
                <a:avLst/>
                <a:gdLst>
                  <a:gd name="T0" fmla="*/ 0 w 151"/>
                  <a:gd name="T1" fmla="*/ 106 h 136"/>
                  <a:gd name="T2" fmla="*/ 119 w 151"/>
                  <a:gd name="T3" fmla="*/ 136 h 136"/>
                  <a:gd name="T4" fmla="*/ 151 w 151"/>
                  <a:gd name="T5" fmla="*/ 28 h 136"/>
                  <a:gd name="T6" fmla="*/ 32 w 151"/>
                  <a:gd name="T7" fmla="*/ 0 h 136"/>
                  <a:gd name="T8" fmla="*/ 0 w 151"/>
                  <a:gd name="T9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6"/>
                    </a:moveTo>
                    <a:lnTo>
                      <a:pt x="119" y="136"/>
                    </a:lnTo>
                    <a:lnTo>
                      <a:pt x="151" y="28"/>
                    </a:lnTo>
                    <a:lnTo>
                      <a:pt x="32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4" name="Freeform 98"/>
              <p:cNvSpPr>
                <a:spLocks/>
              </p:cNvSpPr>
              <p:nvPr/>
            </p:nvSpPr>
            <p:spPr bwMode="auto">
              <a:xfrm>
                <a:off x="2946" y="2056"/>
                <a:ext cx="151" cy="136"/>
              </a:xfrm>
              <a:custGeom>
                <a:avLst/>
                <a:gdLst>
                  <a:gd name="T0" fmla="*/ 0 w 71"/>
                  <a:gd name="T1" fmla="*/ 50 h 64"/>
                  <a:gd name="T2" fmla="*/ 56 w 71"/>
                  <a:gd name="T3" fmla="*/ 64 h 64"/>
                  <a:gd name="T4" fmla="*/ 71 w 71"/>
                  <a:gd name="T5" fmla="*/ 13 h 64"/>
                  <a:gd name="T6" fmla="*/ 15 w 71"/>
                  <a:gd name="T7" fmla="*/ 0 h 64"/>
                  <a:gd name="T8" fmla="*/ 0 w 71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0" y="50"/>
                    </a:moveTo>
                    <a:lnTo>
                      <a:pt x="56" y="64"/>
                    </a:lnTo>
                    <a:lnTo>
                      <a:pt x="71" y="13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5" name="Freeform 99"/>
              <p:cNvSpPr>
                <a:spLocks/>
              </p:cNvSpPr>
              <p:nvPr/>
            </p:nvSpPr>
            <p:spPr bwMode="auto">
              <a:xfrm>
                <a:off x="3154" y="2113"/>
                <a:ext cx="170" cy="153"/>
              </a:xfrm>
              <a:custGeom>
                <a:avLst/>
                <a:gdLst>
                  <a:gd name="T0" fmla="*/ 0 w 170"/>
                  <a:gd name="T1" fmla="*/ 92 h 153"/>
                  <a:gd name="T2" fmla="*/ 100 w 170"/>
                  <a:gd name="T3" fmla="*/ 153 h 153"/>
                  <a:gd name="T4" fmla="*/ 170 w 170"/>
                  <a:gd name="T5" fmla="*/ 62 h 153"/>
                  <a:gd name="T6" fmla="*/ 68 w 170"/>
                  <a:gd name="T7" fmla="*/ 0 h 153"/>
                  <a:gd name="T8" fmla="*/ 0 w 170"/>
                  <a:gd name="T9" fmla="*/ 9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53">
                    <a:moveTo>
                      <a:pt x="0" y="92"/>
                    </a:moveTo>
                    <a:lnTo>
                      <a:pt x="100" y="153"/>
                    </a:lnTo>
                    <a:lnTo>
                      <a:pt x="170" y="62"/>
                    </a:lnTo>
                    <a:lnTo>
                      <a:pt x="68" y="0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6" name="Freeform 100"/>
              <p:cNvSpPr>
                <a:spLocks/>
              </p:cNvSpPr>
              <p:nvPr/>
            </p:nvSpPr>
            <p:spPr bwMode="auto">
              <a:xfrm>
                <a:off x="3154" y="2113"/>
                <a:ext cx="170" cy="153"/>
              </a:xfrm>
              <a:custGeom>
                <a:avLst/>
                <a:gdLst>
                  <a:gd name="T0" fmla="*/ 0 w 80"/>
                  <a:gd name="T1" fmla="*/ 43 h 72"/>
                  <a:gd name="T2" fmla="*/ 47 w 80"/>
                  <a:gd name="T3" fmla="*/ 72 h 72"/>
                  <a:gd name="T4" fmla="*/ 80 w 80"/>
                  <a:gd name="T5" fmla="*/ 29 h 72"/>
                  <a:gd name="T6" fmla="*/ 32 w 80"/>
                  <a:gd name="T7" fmla="*/ 0 h 72"/>
                  <a:gd name="T8" fmla="*/ 0 w 80"/>
                  <a:gd name="T9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2">
                    <a:moveTo>
                      <a:pt x="0" y="43"/>
                    </a:moveTo>
                    <a:lnTo>
                      <a:pt x="47" y="72"/>
                    </a:lnTo>
                    <a:lnTo>
                      <a:pt x="80" y="29"/>
                    </a:lnTo>
                    <a:lnTo>
                      <a:pt x="32" y="0"/>
                    </a:lnTo>
                    <a:lnTo>
                      <a:pt x="0" y="43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7" name="Freeform 101"/>
              <p:cNvSpPr>
                <a:spLocks/>
              </p:cNvSpPr>
              <p:nvPr/>
            </p:nvSpPr>
            <p:spPr bwMode="auto">
              <a:xfrm>
                <a:off x="2875" y="2249"/>
                <a:ext cx="162" cy="147"/>
              </a:xfrm>
              <a:custGeom>
                <a:avLst/>
                <a:gdLst>
                  <a:gd name="T0" fmla="*/ 0 w 162"/>
                  <a:gd name="T1" fmla="*/ 102 h 147"/>
                  <a:gd name="T2" fmla="*/ 113 w 162"/>
                  <a:gd name="T3" fmla="*/ 147 h 147"/>
                  <a:gd name="T4" fmla="*/ 162 w 162"/>
                  <a:gd name="T5" fmla="*/ 45 h 147"/>
                  <a:gd name="T6" fmla="*/ 49 w 162"/>
                  <a:gd name="T7" fmla="*/ 0 h 147"/>
                  <a:gd name="T8" fmla="*/ 0 w 162"/>
                  <a:gd name="T9" fmla="*/ 10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47">
                    <a:moveTo>
                      <a:pt x="0" y="102"/>
                    </a:moveTo>
                    <a:lnTo>
                      <a:pt x="113" y="147"/>
                    </a:lnTo>
                    <a:lnTo>
                      <a:pt x="162" y="45"/>
                    </a:lnTo>
                    <a:lnTo>
                      <a:pt x="49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8" name="Freeform 102"/>
              <p:cNvSpPr>
                <a:spLocks/>
              </p:cNvSpPr>
              <p:nvPr/>
            </p:nvSpPr>
            <p:spPr bwMode="auto">
              <a:xfrm>
                <a:off x="2875" y="2249"/>
                <a:ext cx="162" cy="147"/>
              </a:xfrm>
              <a:custGeom>
                <a:avLst/>
                <a:gdLst>
                  <a:gd name="T0" fmla="*/ 0 w 76"/>
                  <a:gd name="T1" fmla="*/ 48 h 69"/>
                  <a:gd name="T2" fmla="*/ 53 w 76"/>
                  <a:gd name="T3" fmla="*/ 69 h 69"/>
                  <a:gd name="T4" fmla="*/ 76 w 76"/>
                  <a:gd name="T5" fmla="*/ 21 h 69"/>
                  <a:gd name="T6" fmla="*/ 23 w 76"/>
                  <a:gd name="T7" fmla="*/ 0 h 69"/>
                  <a:gd name="T8" fmla="*/ 0 w 76"/>
                  <a:gd name="T9" fmla="*/ 4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9">
                    <a:moveTo>
                      <a:pt x="0" y="48"/>
                    </a:moveTo>
                    <a:lnTo>
                      <a:pt x="53" y="69"/>
                    </a:lnTo>
                    <a:lnTo>
                      <a:pt x="76" y="21"/>
                    </a:lnTo>
                    <a:lnTo>
                      <a:pt x="23" y="0"/>
                    </a:lnTo>
                    <a:lnTo>
                      <a:pt x="0" y="4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9" name="Freeform 103"/>
              <p:cNvSpPr>
                <a:spLocks/>
              </p:cNvSpPr>
              <p:nvPr/>
            </p:nvSpPr>
            <p:spPr bwMode="auto">
              <a:xfrm>
                <a:off x="3431" y="2481"/>
                <a:ext cx="166" cy="151"/>
              </a:xfrm>
              <a:custGeom>
                <a:avLst/>
                <a:gdLst>
                  <a:gd name="T0" fmla="*/ 0 w 166"/>
                  <a:gd name="T1" fmla="*/ 55 h 151"/>
                  <a:gd name="T2" fmla="*/ 59 w 166"/>
                  <a:gd name="T3" fmla="*/ 151 h 151"/>
                  <a:gd name="T4" fmla="*/ 166 w 166"/>
                  <a:gd name="T5" fmla="*/ 96 h 151"/>
                  <a:gd name="T6" fmla="*/ 106 w 166"/>
                  <a:gd name="T7" fmla="*/ 0 h 151"/>
                  <a:gd name="T8" fmla="*/ 0 w 166"/>
                  <a:gd name="T9" fmla="*/ 5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51">
                    <a:moveTo>
                      <a:pt x="0" y="55"/>
                    </a:moveTo>
                    <a:lnTo>
                      <a:pt x="59" y="151"/>
                    </a:lnTo>
                    <a:lnTo>
                      <a:pt x="166" y="96"/>
                    </a:lnTo>
                    <a:lnTo>
                      <a:pt x="106" y="0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0" name="Freeform 104"/>
              <p:cNvSpPr>
                <a:spLocks/>
              </p:cNvSpPr>
              <p:nvPr/>
            </p:nvSpPr>
            <p:spPr bwMode="auto">
              <a:xfrm>
                <a:off x="3431" y="2481"/>
                <a:ext cx="166" cy="151"/>
              </a:xfrm>
              <a:custGeom>
                <a:avLst/>
                <a:gdLst>
                  <a:gd name="T0" fmla="*/ 0 w 78"/>
                  <a:gd name="T1" fmla="*/ 26 h 71"/>
                  <a:gd name="T2" fmla="*/ 28 w 78"/>
                  <a:gd name="T3" fmla="*/ 71 h 71"/>
                  <a:gd name="T4" fmla="*/ 78 w 78"/>
                  <a:gd name="T5" fmla="*/ 45 h 71"/>
                  <a:gd name="T6" fmla="*/ 50 w 78"/>
                  <a:gd name="T7" fmla="*/ 0 h 71"/>
                  <a:gd name="T8" fmla="*/ 0 w 78"/>
                  <a:gd name="T9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1">
                    <a:moveTo>
                      <a:pt x="0" y="26"/>
                    </a:moveTo>
                    <a:lnTo>
                      <a:pt x="28" y="71"/>
                    </a:lnTo>
                    <a:lnTo>
                      <a:pt x="78" y="45"/>
                    </a:lnTo>
                    <a:lnTo>
                      <a:pt x="50" y="0"/>
                    </a:lnTo>
                    <a:lnTo>
                      <a:pt x="0" y="26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1" name="Freeform 105"/>
              <p:cNvSpPr>
                <a:spLocks/>
              </p:cNvSpPr>
              <p:nvPr/>
            </p:nvSpPr>
            <p:spPr bwMode="auto">
              <a:xfrm>
                <a:off x="2822" y="2545"/>
                <a:ext cx="173" cy="157"/>
              </a:xfrm>
              <a:custGeom>
                <a:avLst/>
                <a:gdLst>
                  <a:gd name="T0" fmla="*/ 0 w 173"/>
                  <a:gd name="T1" fmla="*/ 70 h 157"/>
                  <a:gd name="T2" fmla="*/ 79 w 173"/>
                  <a:gd name="T3" fmla="*/ 157 h 157"/>
                  <a:gd name="T4" fmla="*/ 173 w 173"/>
                  <a:gd name="T5" fmla="*/ 87 h 157"/>
                  <a:gd name="T6" fmla="*/ 96 w 173"/>
                  <a:gd name="T7" fmla="*/ 0 h 157"/>
                  <a:gd name="T8" fmla="*/ 0 w 173"/>
                  <a:gd name="T9" fmla="*/ 7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7">
                    <a:moveTo>
                      <a:pt x="0" y="70"/>
                    </a:moveTo>
                    <a:lnTo>
                      <a:pt x="79" y="157"/>
                    </a:lnTo>
                    <a:lnTo>
                      <a:pt x="173" y="87"/>
                    </a:lnTo>
                    <a:lnTo>
                      <a:pt x="96" y="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2" name="Freeform 106"/>
              <p:cNvSpPr>
                <a:spLocks/>
              </p:cNvSpPr>
              <p:nvPr/>
            </p:nvSpPr>
            <p:spPr bwMode="auto">
              <a:xfrm>
                <a:off x="2822" y="2545"/>
                <a:ext cx="173" cy="157"/>
              </a:xfrm>
              <a:custGeom>
                <a:avLst/>
                <a:gdLst>
                  <a:gd name="T0" fmla="*/ 0 w 81"/>
                  <a:gd name="T1" fmla="*/ 33 h 74"/>
                  <a:gd name="T2" fmla="*/ 37 w 81"/>
                  <a:gd name="T3" fmla="*/ 74 h 74"/>
                  <a:gd name="T4" fmla="*/ 81 w 81"/>
                  <a:gd name="T5" fmla="*/ 41 h 74"/>
                  <a:gd name="T6" fmla="*/ 45 w 81"/>
                  <a:gd name="T7" fmla="*/ 0 h 74"/>
                  <a:gd name="T8" fmla="*/ 0 w 81"/>
                  <a:gd name="T9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4">
                    <a:moveTo>
                      <a:pt x="0" y="33"/>
                    </a:moveTo>
                    <a:lnTo>
                      <a:pt x="37" y="74"/>
                    </a:lnTo>
                    <a:lnTo>
                      <a:pt x="81" y="41"/>
                    </a:lnTo>
                    <a:lnTo>
                      <a:pt x="45" y="0"/>
                    </a:lnTo>
                    <a:lnTo>
                      <a:pt x="0" y="33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3" name="Freeform 107"/>
              <p:cNvSpPr>
                <a:spLocks/>
              </p:cNvSpPr>
              <p:nvPr/>
            </p:nvSpPr>
            <p:spPr bwMode="auto">
              <a:xfrm>
                <a:off x="3486" y="2149"/>
                <a:ext cx="166" cy="151"/>
              </a:xfrm>
              <a:custGeom>
                <a:avLst/>
                <a:gdLst>
                  <a:gd name="T0" fmla="*/ 0 w 166"/>
                  <a:gd name="T1" fmla="*/ 98 h 151"/>
                  <a:gd name="T2" fmla="*/ 106 w 166"/>
                  <a:gd name="T3" fmla="*/ 151 h 151"/>
                  <a:gd name="T4" fmla="*/ 166 w 166"/>
                  <a:gd name="T5" fmla="*/ 56 h 151"/>
                  <a:gd name="T6" fmla="*/ 58 w 166"/>
                  <a:gd name="T7" fmla="*/ 0 h 151"/>
                  <a:gd name="T8" fmla="*/ 0 w 166"/>
                  <a:gd name="T9" fmla="*/ 9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51">
                    <a:moveTo>
                      <a:pt x="0" y="98"/>
                    </a:moveTo>
                    <a:lnTo>
                      <a:pt x="106" y="151"/>
                    </a:lnTo>
                    <a:lnTo>
                      <a:pt x="166" y="56"/>
                    </a:lnTo>
                    <a:lnTo>
                      <a:pt x="58" y="0"/>
                    </a:lnTo>
                    <a:lnTo>
                      <a:pt x="0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4" name="Freeform 108"/>
              <p:cNvSpPr>
                <a:spLocks/>
              </p:cNvSpPr>
              <p:nvPr/>
            </p:nvSpPr>
            <p:spPr bwMode="auto">
              <a:xfrm>
                <a:off x="3486" y="2149"/>
                <a:ext cx="166" cy="151"/>
              </a:xfrm>
              <a:custGeom>
                <a:avLst/>
                <a:gdLst>
                  <a:gd name="T0" fmla="*/ 0 w 78"/>
                  <a:gd name="T1" fmla="*/ 46 h 71"/>
                  <a:gd name="T2" fmla="*/ 50 w 78"/>
                  <a:gd name="T3" fmla="*/ 71 h 71"/>
                  <a:gd name="T4" fmla="*/ 78 w 78"/>
                  <a:gd name="T5" fmla="*/ 26 h 71"/>
                  <a:gd name="T6" fmla="*/ 27 w 78"/>
                  <a:gd name="T7" fmla="*/ 0 h 71"/>
                  <a:gd name="T8" fmla="*/ 0 w 78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1">
                    <a:moveTo>
                      <a:pt x="0" y="46"/>
                    </a:moveTo>
                    <a:lnTo>
                      <a:pt x="50" y="71"/>
                    </a:lnTo>
                    <a:lnTo>
                      <a:pt x="78" y="26"/>
                    </a:lnTo>
                    <a:lnTo>
                      <a:pt x="27" y="0"/>
                    </a:lnTo>
                    <a:lnTo>
                      <a:pt x="0" y="46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5" name="Freeform 109"/>
              <p:cNvSpPr>
                <a:spLocks/>
              </p:cNvSpPr>
              <p:nvPr/>
            </p:nvSpPr>
            <p:spPr bwMode="auto">
              <a:xfrm>
                <a:off x="3429" y="1924"/>
                <a:ext cx="172" cy="155"/>
              </a:xfrm>
              <a:custGeom>
                <a:avLst/>
                <a:gdLst>
                  <a:gd name="T0" fmla="*/ 0 w 172"/>
                  <a:gd name="T1" fmla="*/ 87 h 155"/>
                  <a:gd name="T2" fmla="*/ 97 w 172"/>
                  <a:gd name="T3" fmla="*/ 155 h 155"/>
                  <a:gd name="T4" fmla="*/ 172 w 172"/>
                  <a:gd name="T5" fmla="*/ 66 h 155"/>
                  <a:gd name="T6" fmla="*/ 74 w 172"/>
                  <a:gd name="T7" fmla="*/ 0 h 155"/>
                  <a:gd name="T8" fmla="*/ 0 w 172"/>
                  <a:gd name="T9" fmla="*/ 8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5">
                    <a:moveTo>
                      <a:pt x="0" y="87"/>
                    </a:moveTo>
                    <a:lnTo>
                      <a:pt x="97" y="155"/>
                    </a:lnTo>
                    <a:lnTo>
                      <a:pt x="172" y="66"/>
                    </a:lnTo>
                    <a:lnTo>
                      <a:pt x="74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6" name="Freeform 110"/>
              <p:cNvSpPr>
                <a:spLocks/>
              </p:cNvSpPr>
              <p:nvPr/>
            </p:nvSpPr>
            <p:spPr bwMode="auto">
              <a:xfrm>
                <a:off x="3429" y="1924"/>
                <a:ext cx="172" cy="155"/>
              </a:xfrm>
              <a:custGeom>
                <a:avLst/>
                <a:gdLst>
                  <a:gd name="T0" fmla="*/ 0 w 81"/>
                  <a:gd name="T1" fmla="*/ 41 h 73"/>
                  <a:gd name="T2" fmla="*/ 46 w 81"/>
                  <a:gd name="T3" fmla="*/ 73 h 73"/>
                  <a:gd name="T4" fmla="*/ 81 w 81"/>
                  <a:gd name="T5" fmla="*/ 31 h 73"/>
                  <a:gd name="T6" fmla="*/ 35 w 81"/>
                  <a:gd name="T7" fmla="*/ 0 h 73"/>
                  <a:gd name="T8" fmla="*/ 0 w 81"/>
                  <a:gd name="T9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0" y="41"/>
                    </a:moveTo>
                    <a:lnTo>
                      <a:pt x="46" y="73"/>
                    </a:lnTo>
                    <a:lnTo>
                      <a:pt x="81" y="31"/>
                    </a:lnTo>
                    <a:lnTo>
                      <a:pt x="35" y="0"/>
                    </a:lnTo>
                    <a:lnTo>
                      <a:pt x="0" y="4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7" name="Freeform 111"/>
              <p:cNvSpPr>
                <a:spLocks/>
              </p:cNvSpPr>
              <p:nvPr/>
            </p:nvSpPr>
            <p:spPr bwMode="auto">
              <a:xfrm>
                <a:off x="2990" y="2345"/>
                <a:ext cx="160" cy="145"/>
              </a:xfrm>
              <a:custGeom>
                <a:avLst/>
                <a:gdLst>
                  <a:gd name="T0" fmla="*/ 0 w 160"/>
                  <a:gd name="T1" fmla="*/ 102 h 145"/>
                  <a:gd name="T2" fmla="*/ 113 w 160"/>
                  <a:gd name="T3" fmla="*/ 145 h 145"/>
                  <a:gd name="T4" fmla="*/ 160 w 160"/>
                  <a:gd name="T5" fmla="*/ 40 h 145"/>
                  <a:gd name="T6" fmla="*/ 45 w 160"/>
                  <a:gd name="T7" fmla="*/ 0 h 145"/>
                  <a:gd name="T8" fmla="*/ 0 w 160"/>
                  <a:gd name="T9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45">
                    <a:moveTo>
                      <a:pt x="0" y="102"/>
                    </a:moveTo>
                    <a:lnTo>
                      <a:pt x="113" y="145"/>
                    </a:lnTo>
                    <a:lnTo>
                      <a:pt x="160" y="40"/>
                    </a:lnTo>
                    <a:lnTo>
                      <a:pt x="45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8" name="Freeform 112"/>
              <p:cNvSpPr>
                <a:spLocks/>
              </p:cNvSpPr>
              <p:nvPr/>
            </p:nvSpPr>
            <p:spPr bwMode="auto">
              <a:xfrm>
                <a:off x="2990" y="2345"/>
                <a:ext cx="160" cy="145"/>
              </a:xfrm>
              <a:custGeom>
                <a:avLst/>
                <a:gdLst>
                  <a:gd name="T0" fmla="*/ 0 w 75"/>
                  <a:gd name="T1" fmla="*/ 48 h 68"/>
                  <a:gd name="T2" fmla="*/ 53 w 75"/>
                  <a:gd name="T3" fmla="*/ 68 h 68"/>
                  <a:gd name="T4" fmla="*/ 75 w 75"/>
                  <a:gd name="T5" fmla="*/ 19 h 68"/>
                  <a:gd name="T6" fmla="*/ 21 w 75"/>
                  <a:gd name="T7" fmla="*/ 0 h 68"/>
                  <a:gd name="T8" fmla="*/ 0 w 75"/>
                  <a:gd name="T9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48"/>
                    </a:moveTo>
                    <a:lnTo>
                      <a:pt x="53" y="68"/>
                    </a:lnTo>
                    <a:lnTo>
                      <a:pt x="75" y="19"/>
                    </a:lnTo>
                    <a:lnTo>
                      <a:pt x="21" y="0"/>
                    </a:lnTo>
                    <a:lnTo>
                      <a:pt x="0" y="4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9" name="Freeform 113"/>
              <p:cNvSpPr>
                <a:spLocks/>
              </p:cNvSpPr>
              <p:nvPr/>
            </p:nvSpPr>
            <p:spPr bwMode="auto">
              <a:xfrm>
                <a:off x="3035" y="1671"/>
                <a:ext cx="149" cy="136"/>
              </a:xfrm>
              <a:custGeom>
                <a:avLst/>
                <a:gdLst>
                  <a:gd name="T0" fmla="*/ 0 w 149"/>
                  <a:gd name="T1" fmla="*/ 106 h 136"/>
                  <a:gd name="T2" fmla="*/ 117 w 149"/>
                  <a:gd name="T3" fmla="*/ 136 h 136"/>
                  <a:gd name="T4" fmla="*/ 149 w 149"/>
                  <a:gd name="T5" fmla="*/ 30 h 136"/>
                  <a:gd name="T6" fmla="*/ 32 w 149"/>
                  <a:gd name="T7" fmla="*/ 0 h 136"/>
                  <a:gd name="T8" fmla="*/ 0 w 149"/>
                  <a:gd name="T9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36">
                    <a:moveTo>
                      <a:pt x="0" y="106"/>
                    </a:moveTo>
                    <a:lnTo>
                      <a:pt x="117" y="136"/>
                    </a:lnTo>
                    <a:lnTo>
                      <a:pt x="149" y="30"/>
                    </a:lnTo>
                    <a:lnTo>
                      <a:pt x="32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0" name="Freeform 114"/>
              <p:cNvSpPr>
                <a:spLocks/>
              </p:cNvSpPr>
              <p:nvPr/>
            </p:nvSpPr>
            <p:spPr bwMode="auto">
              <a:xfrm>
                <a:off x="3035" y="1671"/>
                <a:ext cx="149" cy="136"/>
              </a:xfrm>
              <a:custGeom>
                <a:avLst/>
                <a:gdLst>
                  <a:gd name="T0" fmla="*/ 0 w 70"/>
                  <a:gd name="T1" fmla="*/ 50 h 64"/>
                  <a:gd name="T2" fmla="*/ 55 w 70"/>
                  <a:gd name="T3" fmla="*/ 64 h 64"/>
                  <a:gd name="T4" fmla="*/ 70 w 70"/>
                  <a:gd name="T5" fmla="*/ 14 h 64"/>
                  <a:gd name="T6" fmla="*/ 15 w 70"/>
                  <a:gd name="T7" fmla="*/ 0 h 64"/>
                  <a:gd name="T8" fmla="*/ 0 w 70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4">
                    <a:moveTo>
                      <a:pt x="0" y="50"/>
                    </a:moveTo>
                    <a:lnTo>
                      <a:pt x="55" y="64"/>
                    </a:lnTo>
                    <a:lnTo>
                      <a:pt x="70" y="14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1" name="Freeform 115"/>
              <p:cNvSpPr>
                <a:spLocks/>
              </p:cNvSpPr>
              <p:nvPr/>
            </p:nvSpPr>
            <p:spPr bwMode="auto">
              <a:xfrm>
                <a:off x="2937" y="1558"/>
                <a:ext cx="132" cy="119"/>
              </a:xfrm>
              <a:custGeom>
                <a:avLst/>
                <a:gdLst>
                  <a:gd name="T0" fmla="*/ 0 w 132"/>
                  <a:gd name="T1" fmla="*/ 111 h 119"/>
                  <a:gd name="T2" fmla="*/ 121 w 132"/>
                  <a:gd name="T3" fmla="*/ 119 h 119"/>
                  <a:gd name="T4" fmla="*/ 132 w 132"/>
                  <a:gd name="T5" fmla="*/ 9 h 119"/>
                  <a:gd name="T6" fmla="*/ 11 w 132"/>
                  <a:gd name="T7" fmla="*/ 0 h 119"/>
                  <a:gd name="T8" fmla="*/ 0 w 132"/>
                  <a:gd name="T9" fmla="*/ 11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9">
                    <a:moveTo>
                      <a:pt x="0" y="111"/>
                    </a:moveTo>
                    <a:lnTo>
                      <a:pt x="121" y="119"/>
                    </a:lnTo>
                    <a:lnTo>
                      <a:pt x="132" y="9"/>
                    </a:lnTo>
                    <a:lnTo>
                      <a:pt x="11" y="0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2" name="Freeform 116"/>
              <p:cNvSpPr>
                <a:spLocks/>
              </p:cNvSpPr>
              <p:nvPr/>
            </p:nvSpPr>
            <p:spPr bwMode="auto">
              <a:xfrm>
                <a:off x="2937" y="1558"/>
                <a:ext cx="132" cy="119"/>
              </a:xfrm>
              <a:custGeom>
                <a:avLst/>
                <a:gdLst>
                  <a:gd name="T0" fmla="*/ 0 w 62"/>
                  <a:gd name="T1" fmla="*/ 52 h 56"/>
                  <a:gd name="T2" fmla="*/ 57 w 62"/>
                  <a:gd name="T3" fmla="*/ 56 h 56"/>
                  <a:gd name="T4" fmla="*/ 62 w 62"/>
                  <a:gd name="T5" fmla="*/ 4 h 56"/>
                  <a:gd name="T6" fmla="*/ 5 w 62"/>
                  <a:gd name="T7" fmla="*/ 0 h 56"/>
                  <a:gd name="T8" fmla="*/ 0 w 62"/>
                  <a:gd name="T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0" y="52"/>
                    </a:moveTo>
                    <a:lnTo>
                      <a:pt x="57" y="56"/>
                    </a:lnTo>
                    <a:lnTo>
                      <a:pt x="62" y="4"/>
                    </a:lnTo>
                    <a:lnTo>
                      <a:pt x="5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3" name="Rectangle 117"/>
              <p:cNvSpPr>
                <a:spLocks noChangeArrowheads="1"/>
              </p:cNvSpPr>
              <p:nvPr/>
            </p:nvSpPr>
            <p:spPr bwMode="auto">
              <a:xfrm>
                <a:off x="3633" y="2139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4" name="Rectangle 118"/>
              <p:cNvSpPr>
                <a:spLocks noChangeArrowheads="1"/>
              </p:cNvSpPr>
              <p:nvPr/>
            </p:nvSpPr>
            <p:spPr bwMode="auto">
              <a:xfrm>
                <a:off x="3631" y="2139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5" name="Rectangle 119"/>
              <p:cNvSpPr>
                <a:spLocks noChangeArrowheads="1"/>
              </p:cNvSpPr>
              <p:nvPr/>
            </p:nvSpPr>
            <p:spPr bwMode="auto">
              <a:xfrm>
                <a:off x="3631" y="2166"/>
                <a:ext cx="8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6" name="Rectangle 120"/>
              <p:cNvSpPr>
                <a:spLocks noChangeArrowheads="1"/>
              </p:cNvSpPr>
              <p:nvPr/>
            </p:nvSpPr>
            <p:spPr bwMode="auto">
              <a:xfrm>
                <a:off x="3627" y="2141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7" name="Rectangle 121"/>
              <p:cNvSpPr>
                <a:spLocks noChangeArrowheads="1"/>
              </p:cNvSpPr>
              <p:nvPr/>
            </p:nvSpPr>
            <p:spPr bwMode="auto">
              <a:xfrm>
                <a:off x="3627" y="2164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8" name="Rectangle 122"/>
              <p:cNvSpPr>
                <a:spLocks noChangeArrowheads="1"/>
              </p:cNvSpPr>
              <p:nvPr/>
            </p:nvSpPr>
            <p:spPr bwMode="auto">
              <a:xfrm>
                <a:off x="3624" y="2143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9" name="Rectangle 123"/>
              <p:cNvSpPr>
                <a:spLocks noChangeArrowheads="1"/>
              </p:cNvSpPr>
              <p:nvPr/>
            </p:nvSpPr>
            <p:spPr bwMode="auto">
              <a:xfrm>
                <a:off x="3624" y="2162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0" name="Rectangle 124"/>
              <p:cNvSpPr>
                <a:spLocks noChangeArrowheads="1"/>
              </p:cNvSpPr>
              <p:nvPr/>
            </p:nvSpPr>
            <p:spPr bwMode="auto">
              <a:xfrm>
                <a:off x="3622" y="2145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1" name="Rectangle 125"/>
              <p:cNvSpPr>
                <a:spLocks noChangeArrowheads="1"/>
              </p:cNvSpPr>
              <p:nvPr/>
            </p:nvSpPr>
            <p:spPr bwMode="auto">
              <a:xfrm>
                <a:off x="3622" y="215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2" name="Rectangle 126"/>
              <p:cNvSpPr>
                <a:spLocks noChangeArrowheads="1"/>
              </p:cNvSpPr>
              <p:nvPr/>
            </p:nvSpPr>
            <p:spPr bwMode="auto">
              <a:xfrm>
                <a:off x="3620" y="2149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3" name="Rectangle 127"/>
              <p:cNvSpPr>
                <a:spLocks noChangeArrowheads="1"/>
              </p:cNvSpPr>
              <p:nvPr/>
            </p:nvSpPr>
            <p:spPr bwMode="auto">
              <a:xfrm>
                <a:off x="3620" y="2154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4" name="Rectangle 128"/>
              <p:cNvSpPr>
                <a:spLocks noChangeArrowheads="1"/>
              </p:cNvSpPr>
              <p:nvPr/>
            </p:nvSpPr>
            <p:spPr bwMode="auto">
              <a:xfrm>
                <a:off x="3620" y="2154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5" name="Rectangle 129"/>
              <p:cNvSpPr>
                <a:spLocks noChangeArrowheads="1"/>
              </p:cNvSpPr>
              <p:nvPr/>
            </p:nvSpPr>
            <p:spPr bwMode="auto">
              <a:xfrm>
                <a:off x="3620" y="2152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6" name="Oval 130"/>
              <p:cNvSpPr>
                <a:spLocks noChangeArrowheads="1"/>
              </p:cNvSpPr>
              <p:nvPr/>
            </p:nvSpPr>
            <p:spPr bwMode="auto">
              <a:xfrm>
                <a:off x="3620" y="2139"/>
                <a:ext cx="30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7" name="Rectangle 131"/>
              <p:cNvSpPr>
                <a:spLocks noChangeArrowheads="1"/>
              </p:cNvSpPr>
              <p:nvPr/>
            </p:nvSpPr>
            <p:spPr bwMode="auto">
              <a:xfrm>
                <a:off x="3803" y="1782"/>
                <a:ext cx="4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8" name="Rectangle 132"/>
              <p:cNvSpPr>
                <a:spLocks noChangeArrowheads="1"/>
              </p:cNvSpPr>
              <p:nvPr/>
            </p:nvSpPr>
            <p:spPr bwMode="auto">
              <a:xfrm>
                <a:off x="3801" y="1782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9" name="Rectangle 133"/>
              <p:cNvSpPr>
                <a:spLocks noChangeArrowheads="1"/>
              </p:cNvSpPr>
              <p:nvPr/>
            </p:nvSpPr>
            <p:spPr bwMode="auto">
              <a:xfrm>
                <a:off x="3801" y="1809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0" name="Rectangle 134"/>
              <p:cNvSpPr>
                <a:spLocks noChangeArrowheads="1"/>
              </p:cNvSpPr>
              <p:nvPr/>
            </p:nvSpPr>
            <p:spPr bwMode="auto">
              <a:xfrm>
                <a:off x="3797" y="1784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1" name="Rectangle 135"/>
              <p:cNvSpPr>
                <a:spLocks noChangeArrowheads="1"/>
              </p:cNvSpPr>
              <p:nvPr/>
            </p:nvSpPr>
            <p:spPr bwMode="auto">
              <a:xfrm>
                <a:off x="3797" y="180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2" name="Rectangle 136"/>
              <p:cNvSpPr>
                <a:spLocks noChangeArrowheads="1"/>
              </p:cNvSpPr>
              <p:nvPr/>
            </p:nvSpPr>
            <p:spPr bwMode="auto">
              <a:xfrm>
                <a:off x="3795" y="1786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3" name="Rectangle 137"/>
              <p:cNvSpPr>
                <a:spLocks noChangeArrowheads="1"/>
              </p:cNvSpPr>
              <p:nvPr/>
            </p:nvSpPr>
            <p:spPr bwMode="auto">
              <a:xfrm>
                <a:off x="3795" y="1805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4" name="Rectangle 138"/>
              <p:cNvSpPr>
                <a:spLocks noChangeArrowheads="1"/>
              </p:cNvSpPr>
              <p:nvPr/>
            </p:nvSpPr>
            <p:spPr bwMode="auto">
              <a:xfrm>
                <a:off x="3792" y="178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5" name="Rectangle 139"/>
              <p:cNvSpPr>
                <a:spLocks noChangeArrowheads="1"/>
              </p:cNvSpPr>
              <p:nvPr/>
            </p:nvSpPr>
            <p:spPr bwMode="auto">
              <a:xfrm>
                <a:off x="3792" y="1801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6" name="Rectangle 140"/>
              <p:cNvSpPr>
                <a:spLocks noChangeArrowheads="1"/>
              </p:cNvSpPr>
              <p:nvPr/>
            </p:nvSpPr>
            <p:spPr bwMode="auto">
              <a:xfrm>
                <a:off x="3790" y="1792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7" name="Rectangle 141"/>
              <p:cNvSpPr>
                <a:spLocks noChangeArrowheads="1"/>
              </p:cNvSpPr>
              <p:nvPr/>
            </p:nvSpPr>
            <p:spPr bwMode="auto">
              <a:xfrm>
                <a:off x="3790" y="1796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8" name="Rectangle 142"/>
              <p:cNvSpPr>
                <a:spLocks noChangeArrowheads="1"/>
              </p:cNvSpPr>
              <p:nvPr/>
            </p:nvSpPr>
            <p:spPr bwMode="auto">
              <a:xfrm>
                <a:off x="3790" y="1796"/>
                <a:ext cx="30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9" name="Rectangle 143"/>
              <p:cNvSpPr>
                <a:spLocks noChangeArrowheads="1"/>
              </p:cNvSpPr>
              <p:nvPr/>
            </p:nvSpPr>
            <p:spPr bwMode="auto">
              <a:xfrm>
                <a:off x="3790" y="1794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0" name="Oval 144"/>
              <p:cNvSpPr>
                <a:spLocks noChangeArrowheads="1"/>
              </p:cNvSpPr>
              <p:nvPr/>
            </p:nvSpPr>
            <p:spPr bwMode="auto">
              <a:xfrm>
                <a:off x="3790" y="1782"/>
                <a:ext cx="30" cy="29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1" name="Rectangle 145"/>
              <p:cNvSpPr>
                <a:spLocks noChangeArrowheads="1"/>
              </p:cNvSpPr>
              <p:nvPr/>
            </p:nvSpPr>
            <p:spPr bwMode="auto">
              <a:xfrm>
                <a:off x="3092" y="2481"/>
                <a:ext cx="5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2" name="Rectangle 146"/>
              <p:cNvSpPr>
                <a:spLocks noChangeArrowheads="1"/>
              </p:cNvSpPr>
              <p:nvPr/>
            </p:nvSpPr>
            <p:spPr bwMode="auto">
              <a:xfrm>
                <a:off x="3090" y="2481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3" name="Rectangle 147"/>
              <p:cNvSpPr>
                <a:spLocks noChangeArrowheads="1"/>
              </p:cNvSpPr>
              <p:nvPr/>
            </p:nvSpPr>
            <p:spPr bwMode="auto">
              <a:xfrm>
                <a:off x="3090" y="2509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4" name="Rectangle 148"/>
              <p:cNvSpPr>
                <a:spLocks noChangeArrowheads="1"/>
              </p:cNvSpPr>
              <p:nvPr/>
            </p:nvSpPr>
            <p:spPr bwMode="auto">
              <a:xfrm>
                <a:off x="3086" y="2483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5" name="Rectangle 149"/>
              <p:cNvSpPr>
                <a:spLocks noChangeArrowheads="1"/>
              </p:cNvSpPr>
              <p:nvPr/>
            </p:nvSpPr>
            <p:spPr bwMode="auto">
              <a:xfrm>
                <a:off x="3086" y="250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6" name="Rectangle 150"/>
              <p:cNvSpPr>
                <a:spLocks noChangeArrowheads="1"/>
              </p:cNvSpPr>
              <p:nvPr/>
            </p:nvSpPr>
            <p:spPr bwMode="auto">
              <a:xfrm>
                <a:off x="3084" y="2485"/>
                <a:ext cx="2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7" name="Rectangle 151"/>
              <p:cNvSpPr>
                <a:spLocks noChangeArrowheads="1"/>
              </p:cNvSpPr>
              <p:nvPr/>
            </p:nvSpPr>
            <p:spPr bwMode="auto">
              <a:xfrm>
                <a:off x="3084" y="2505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8" name="Rectangle 152"/>
              <p:cNvSpPr>
                <a:spLocks noChangeArrowheads="1"/>
              </p:cNvSpPr>
              <p:nvPr/>
            </p:nvSpPr>
            <p:spPr bwMode="auto">
              <a:xfrm>
                <a:off x="3082" y="2488"/>
                <a:ext cx="25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9" name="Rectangle 153"/>
              <p:cNvSpPr>
                <a:spLocks noChangeArrowheads="1"/>
              </p:cNvSpPr>
              <p:nvPr/>
            </p:nvSpPr>
            <p:spPr bwMode="auto">
              <a:xfrm>
                <a:off x="3082" y="2500"/>
                <a:ext cx="25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0" name="Rectangle 154"/>
              <p:cNvSpPr>
                <a:spLocks noChangeArrowheads="1"/>
              </p:cNvSpPr>
              <p:nvPr/>
            </p:nvSpPr>
            <p:spPr bwMode="auto">
              <a:xfrm>
                <a:off x="3080" y="2492"/>
                <a:ext cx="29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1" name="Rectangle 155"/>
              <p:cNvSpPr>
                <a:spLocks noChangeArrowheads="1"/>
              </p:cNvSpPr>
              <p:nvPr/>
            </p:nvSpPr>
            <p:spPr bwMode="auto">
              <a:xfrm>
                <a:off x="3080" y="2496"/>
                <a:ext cx="29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2" name="Rectangle 156"/>
              <p:cNvSpPr>
                <a:spLocks noChangeArrowheads="1"/>
              </p:cNvSpPr>
              <p:nvPr/>
            </p:nvSpPr>
            <p:spPr bwMode="auto">
              <a:xfrm>
                <a:off x="3080" y="2496"/>
                <a:ext cx="2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3" name="Rectangle 157"/>
              <p:cNvSpPr>
                <a:spLocks noChangeArrowheads="1"/>
              </p:cNvSpPr>
              <p:nvPr/>
            </p:nvSpPr>
            <p:spPr bwMode="auto">
              <a:xfrm>
                <a:off x="3080" y="2494"/>
                <a:ext cx="2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4" name="Oval 158"/>
              <p:cNvSpPr>
                <a:spLocks noChangeArrowheads="1"/>
              </p:cNvSpPr>
              <p:nvPr/>
            </p:nvSpPr>
            <p:spPr bwMode="auto">
              <a:xfrm>
                <a:off x="3080" y="2481"/>
                <a:ext cx="29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5" name="Rectangle 159"/>
              <p:cNvSpPr>
                <a:spLocks noChangeArrowheads="1"/>
              </p:cNvSpPr>
              <p:nvPr/>
            </p:nvSpPr>
            <p:spPr bwMode="auto">
              <a:xfrm>
                <a:off x="3552" y="2573"/>
                <a:ext cx="4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6" name="Rectangle 160"/>
              <p:cNvSpPr>
                <a:spLocks noChangeArrowheads="1"/>
              </p:cNvSpPr>
              <p:nvPr/>
            </p:nvSpPr>
            <p:spPr bwMode="auto">
              <a:xfrm>
                <a:off x="3550" y="2573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7" name="Rectangle 161"/>
              <p:cNvSpPr>
                <a:spLocks noChangeArrowheads="1"/>
              </p:cNvSpPr>
              <p:nvPr/>
            </p:nvSpPr>
            <p:spPr bwMode="auto">
              <a:xfrm>
                <a:off x="3550" y="2600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8" name="Rectangle 162"/>
              <p:cNvSpPr>
                <a:spLocks noChangeArrowheads="1"/>
              </p:cNvSpPr>
              <p:nvPr/>
            </p:nvSpPr>
            <p:spPr bwMode="auto">
              <a:xfrm>
                <a:off x="3546" y="2575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9" name="Rectangle 163"/>
              <p:cNvSpPr>
                <a:spLocks noChangeArrowheads="1"/>
              </p:cNvSpPr>
              <p:nvPr/>
            </p:nvSpPr>
            <p:spPr bwMode="auto">
              <a:xfrm>
                <a:off x="3546" y="2598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0" name="Rectangle 164"/>
              <p:cNvSpPr>
                <a:spLocks noChangeArrowheads="1"/>
              </p:cNvSpPr>
              <p:nvPr/>
            </p:nvSpPr>
            <p:spPr bwMode="auto">
              <a:xfrm>
                <a:off x="3544" y="2577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1" name="Rectangle 165"/>
              <p:cNvSpPr>
                <a:spLocks noChangeArrowheads="1"/>
              </p:cNvSpPr>
              <p:nvPr/>
            </p:nvSpPr>
            <p:spPr bwMode="auto">
              <a:xfrm>
                <a:off x="3544" y="2596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2" name="Rectangle 166"/>
              <p:cNvSpPr>
                <a:spLocks noChangeArrowheads="1"/>
              </p:cNvSpPr>
              <p:nvPr/>
            </p:nvSpPr>
            <p:spPr bwMode="auto">
              <a:xfrm>
                <a:off x="3541" y="2579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3" name="Rectangle 167"/>
              <p:cNvSpPr>
                <a:spLocks noChangeArrowheads="1"/>
              </p:cNvSpPr>
              <p:nvPr/>
            </p:nvSpPr>
            <p:spPr bwMode="auto">
              <a:xfrm>
                <a:off x="3541" y="2592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4" name="Rectangle 168"/>
              <p:cNvSpPr>
                <a:spLocks noChangeArrowheads="1"/>
              </p:cNvSpPr>
              <p:nvPr/>
            </p:nvSpPr>
            <p:spPr bwMode="auto">
              <a:xfrm>
                <a:off x="3539" y="2583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5" name="Rectangle 169"/>
              <p:cNvSpPr>
                <a:spLocks noChangeArrowheads="1"/>
              </p:cNvSpPr>
              <p:nvPr/>
            </p:nvSpPr>
            <p:spPr bwMode="auto">
              <a:xfrm>
                <a:off x="3539" y="2588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6" name="Rectangle 170"/>
              <p:cNvSpPr>
                <a:spLocks noChangeArrowheads="1"/>
              </p:cNvSpPr>
              <p:nvPr/>
            </p:nvSpPr>
            <p:spPr bwMode="auto">
              <a:xfrm>
                <a:off x="3539" y="2588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7" name="Rectangle 171"/>
              <p:cNvSpPr>
                <a:spLocks noChangeArrowheads="1"/>
              </p:cNvSpPr>
              <p:nvPr/>
            </p:nvSpPr>
            <p:spPr bwMode="auto">
              <a:xfrm>
                <a:off x="3539" y="2585"/>
                <a:ext cx="30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8" name="Oval 172"/>
              <p:cNvSpPr>
                <a:spLocks noChangeArrowheads="1"/>
              </p:cNvSpPr>
              <p:nvPr/>
            </p:nvSpPr>
            <p:spPr bwMode="auto">
              <a:xfrm>
                <a:off x="3539" y="2573"/>
                <a:ext cx="30" cy="29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9" name="Rectangle 173"/>
              <p:cNvSpPr>
                <a:spLocks noChangeArrowheads="1"/>
              </p:cNvSpPr>
              <p:nvPr/>
            </p:nvSpPr>
            <p:spPr bwMode="auto">
              <a:xfrm>
                <a:off x="2699" y="2198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0" name="Rectangle 174"/>
              <p:cNvSpPr>
                <a:spLocks noChangeArrowheads="1"/>
              </p:cNvSpPr>
              <p:nvPr/>
            </p:nvSpPr>
            <p:spPr bwMode="auto">
              <a:xfrm>
                <a:off x="2697" y="2198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1" name="Rectangle 175"/>
              <p:cNvSpPr>
                <a:spLocks noChangeArrowheads="1"/>
              </p:cNvSpPr>
              <p:nvPr/>
            </p:nvSpPr>
            <p:spPr bwMode="auto">
              <a:xfrm>
                <a:off x="2697" y="2226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2" name="Rectangle 176"/>
              <p:cNvSpPr>
                <a:spLocks noChangeArrowheads="1"/>
              </p:cNvSpPr>
              <p:nvPr/>
            </p:nvSpPr>
            <p:spPr bwMode="auto">
              <a:xfrm>
                <a:off x="2692" y="2200"/>
                <a:ext cx="17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3" name="Rectangle 177"/>
              <p:cNvSpPr>
                <a:spLocks noChangeArrowheads="1"/>
              </p:cNvSpPr>
              <p:nvPr/>
            </p:nvSpPr>
            <p:spPr bwMode="auto">
              <a:xfrm>
                <a:off x="2692" y="2224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4" name="Rectangle 178"/>
              <p:cNvSpPr>
                <a:spLocks noChangeArrowheads="1"/>
              </p:cNvSpPr>
              <p:nvPr/>
            </p:nvSpPr>
            <p:spPr bwMode="auto">
              <a:xfrm>
                <a:off x="2690" y="2203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5" name="Rectangle 179"/>
              <p:cNvSpPr>
                <a:spLocks noChangeArrowheads="1"/>
              </p:cNvSpPr>
              <p:nvPr/>
            </p:nvSpPr>
            <p:spPr bwMode="auto">
              <a:xfrm>
                <a:off x="2690" y="2222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6" name="Rectangle 180"/>
              <p:cNvSpPr>
                <a:spLocks noChangeArrowheads="1"/>
              </p:cNvSpPr>
              <p:nvPr/>
            </p:nvSpPr>
            <p:spPr bwMode="auto">
              <a:xfrm>
                <a:off x="2688" y="2205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7" name="Rectangle 181"/>
              <p:cNvSpPr>
                <a:spLocks noChangeArrowheads="1"/>
              </p:cNvSpPr>
              <p:nvPr/>
            </p:nvSpPr>
            <p:spPr bwMode="auto">
              <a:xfrm>
                <a:off x="2688" y="221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8" name="Rectangle 182"/>
              <p:cNvSpPr>
                <a:spLocks noChangeArrowheads="1"/>
              </p:cNvSpPr>
              <p:nvPr/>
            </p:nvSpPr>
            <p:spPr bwMode="auto">
              <a:xfrm>
                <a:off x="2686" y="2209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9" name="Rectangle 183"/>
              <p:cNvSpPr>
                <a:spLocks noChangeArrowheads="1"/>
              </p:cNvSpPr>
              <p:nvPr/>
            </p:nvSpPr>
            <p:spPr bwMode="auto">
              <a:xfrm>
                <a:off x="2686" y="2213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0" name="Rectangle 184"/>
              <p:cNvSpPr>
                <a:spLocks noChangeArrowheads="1"/>
              </p:cNvSpPr>
              <p:nvPr/>
            </p:nvSpPr>
            <p:spPr bwMode="auto">
              <a:xfrm>
                <a:off x="2686" y="2213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1" name="Rectangle 185"/>
              <p:cNvSpPr>
                <a:spLocks noChangeArrowheads="1"/>
              </p:cNvSpPr>
              <p:nvPr/>
            </p:nvSpPr>
            <p:spPr bwMode="auto">
              <a:xfrm>
                <a:off x="2686" y="2211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2" name="Oval 186"/>
              <p:cNvSpPr>
                <a:spLocks noChangeArrowheads="1"/>
              </p:cNvSpPr>
              <p:nvPr/>
            </p:nvSpPr>
            <p:spPr bwMode="auto">
              <a:xfrm>
                <a:off x="2686" y="2198"/>
                <a:ext cx="30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3" name="Rectangle 187"/>
              <p:cNvSpPr>
                <a:spLocks noChangeArrowheads="1"/>
              </p:cNvSpPr>
              <p:nvPr/>
            </p:nvSpPr>
            <p:spPr bwMode="auto">
              <a:xfrm>
                <a:off x="2665" y="2515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4" name="Rectangle 188"/>
              <p:cNvSpPr>
                <a:spLocks noChangeArrowheads="1"/>
              </p:cNvSpPr>
              <p:nvPr/>
            </p:nvSpPr>
            <p:spPr bwMode="auto">
              <a:xfrm>
                <a:off x="2663" y="2515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5" name="Rectangle 189"/>
              <p:cNvSpPr>
                <a:spLocks noChangeArrowheads="1"/>
              </p:cNvSpPr>
              <p:nvPr/>
            </p:nvSpPr>
            <p:spPr bwMode="auto">
              <a:xfrm>
                <a:off x="2663" y="2543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6" name="Rectangle 190"/>
              <p:cNvSpPr>
                <a:spLocks noChangeArrowheads="1"/>
              </p:cNvSpPr>
              <p:nvPr/>
            </p:nvSpPr>
            <p:spPr bwMode="auto">
              <a:xfrm>
                <a:off x="2658" y="251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7" name="Rectangle 191"/>
              <p:cNvSpPr>
                <a:spLocks noChangeArrowheads="1"/>
              </p:cNvSpPr>
              <p:nvPr/>
            </p:nvSpPr>
            <p:spPr bwMode="auto">
              <a:xfrm>
                <a:off x="2658" y="2541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8" name="Rectangle 192"/>
              <p:cNvSpPr>
                <a:spLocks noChangeArrowheads="1"/>
              </p:cNvSpPr>
              <p:nvPr/>
            </p:nvSpPr>
            <p:spPr bwMode="auto">
              <a:xfrm>
                <a:off x="2656" y="2519"/>
                <a:ext cx="22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9" name="Rectangle 193"/>
              <p:cNvSpPr>
                <a:spLocks noChangeArrowheads="1"/>
              </p:cNvSpPr>
              <p:nvPr/>
            </p:nvSpPr>
            <p:spPr bwMode="auto">
              <a:xfrm>
                <a:off x="2656" y="2539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0" name="Rectangle 194"/>
              <p:cNvSpPr>
                <a:spLocks noChangeArrowheads="1"/>
              </p:cNvSpPr>
              <p:nvPr/>
            </p:nvSpPr>
            <p:spPr bwMode="auto">
              <a:xfrm>
                <a:off x="2654" y="2522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1" name="Rectangle 195"/>
              <p:cNvSpPr>
                <a:spLocks noChangeArrowheads="1"/>
              </p:cNvSpPr>
              <p:nvPr/>
            </p:nvSpPr>
            <p:spPr bwMode="auto">
              <a:xfrm>
                <a:off x="2654" y="2534"/>
                <a:ext cx="26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2" name="Rectangle 196"/>
              <p:cNvSpPr>
                <a:spLocks noChangeArrowheads="1"/>
              </p:cNvSpPr>
              <p:nvPr/>
            </p:nvSpPr>
            <p:spPr bwMode="auto">
              <a:xfrm>
                <a:off x="2652" y="2526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3" name="Rectangle 197"/>
              <p:cNvSpPr>
                <a:spLocks noChangeArrowheads="1"/>
              </p:cNvSpPr>
              <p:nvPr/>
            </p:nvSpPr>
            <p:spPr bwMode="auto">
              <a:xfrm>
                <a:off x="2652" y="2530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4" name="Rectangle 198"/>
              <p:cNvSpPr>
                <a:spLocks noChangeArrowheads="1"/>
              </p:cNvSpPr>
              <p:nvPr/>
            </p:nvSpPr>
            <p:spPr bwMode="auto">
              <a:xfrm>
                <a:off x="2652" y="2530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5" name="Rectangle 199"/>
              <p:cNvSpPr>
                <a:spLocks noChangeArrowheads="1"/>
              </p:cNvSpPr>
              <p:nvPr/>
            </p:nvSpPr>
            <p:spPr bwMode="auto">
              <a:xfrm>
                <a:off x="2652" y="2528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6" name="Oval 200"/>
              <p:cNvSpPr>
                <a:spLocks noChangeArrowheads="1"/>
              </p:cNvSpPr>
              <p:nvPr/>
            </p:nvSpPr>
            <p:spPr bwMode="auto">
              <a:xfrm>
                <a:off x="2652" y="2515"/>
                <a:ext cx="30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7" name="Rectangle 201"/>
              <p:cNvSpPr>
                <a:spLocks noChangeArrowheads="1"/>
              </p:cNvSpPr>
              <p:nvPr/>
            </p:nvSpPr>
            <p:spPr bwMode="auto">
              <a:xfrm>
                <a:off x="3537" y="2011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8" name="Rectangle 202"/>
              <p:cNvSpPr>
                <a:spLocks noChangeArrowheads="1"/>
              </p:cNvSpPr>
              <p:nvPr/>
            </p:nvSpPr>
            <p:spPr bwMode="auto">
              <a:xfrm>
                <a:off x="3535" y="2011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9" name="Rectangle 203"/>
              <p:cNvSpPr>
                <a:spLocks noChangeArrowheads="1"/>
              </p:cNvSpPr>
              <p:nvPr/>
            </p:nvSpPr>
            <p:spPr bwMode="auto">
              <a:xfrm>
                <a:off x="3535" y="2039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0" name="Rectangle 204"/>
              <p:cNvSpPr>
                <a:spLocks noChangeArrowheads="1"/>
              </p:cNvSpPr>
              <p:nvPr/>
            </p:nvSpPr>
            <p:spPr bwMode="auto">
              <a:xfrm>
                <a:off x="3531" y="2013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1" name="Rectangle 205"/>
              <p:cNvSpPr>
                <a:spLocks noChangeArrowheads="1"/>
              </p:cNvSpPr>
              <p:nvPr/>
            </p:nvSpPr>
            <p:spPr bwMode="auto">
              <a:xfrm>
                <a:off x="3531" y="203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2" name="Rectangle 206"/>
              <p:cNvSpPr>
                <a:spLocks noChangeArrowheads="1"/>
              </p:cNvSpPr>
              <p:nvPr/>
            </p:nvSpPr>
            <p:spPr bwMode="auto">
              <a:xfrm>
                <a:off x="3529" y="2015"/>
                <a:ext cx="2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3" name="Rectangle 207"/>
              <p:cNvSpPr>
                <a:spLocks noChangeArrowheads="1"/>
              </p:cNvSpPr>
              <p:nvPr/>
            </p:nvSpPr>
            <p:spPr bwMode="auto">
              <a:xfrm>
                <a:off x="3529" y="2035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4" name="Rectangle 208"/>
              <p:cNvSpPr>
                <a:spLocks noChangeArrowheads="1"/>
              </p:cNvSpPr>
              <p:nvPr/>
            </p:nvSpPr>
            <p:spPr bwMode="auto">
              <a:xfrm>
                <a:off x="3526" y="201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5" name="Rectangle 209"/>
              <p:cNvSpPr>
                <a:spLocks noChangeArrowheads="1"/>
              </p:cNvSpPr>
              <p:nvPr/>
            </p:nvSpPr>
            <p:spPr bwMode="auto">
              <a:xfrm>
                <a:off x="3526" y="2030"/>
                <a:ext cx="26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6" name="Rectangle 210"/>
              <p:cNvSpPr>
                <a:spLocks noChangeArrowheads="1"/>
              </p:cNvSpPr>
              <p:nvPr/>
            </p:nvSpPr>
            <p:spPr bwMode="auto">
              <a:xfrm>
                <a:off x="3524" y="2022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7" name="Rectangle 211"/>
              <p:cNvSpPr>
                <a:spLocks noChangeArrowheads="1"/>
              </p:cNvSpPr>
              <p:nvPr/>
            </p:nvSpPr>
            <p:spPr bwMode="auto">
              <a:xfrm>
                <a:off x="3524" y="2026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4709" name="Rectangle 213"/>
            <p:cNvSpPr>
              <a:spLocks noChangeArrowheads="1"/>
            </p:cNvSpPr>
            <p:nvPr/>
          </p:nvSpPr>
          <p:spPr bwMode="auto">
            <a:xfrm>
              <a:off x="3524" y="2026"/>
              <a:ext cx="3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0" name="Rectangle 214"/>
            <p:cNvSpPr>
              <a:spLocks noChangeArrowheads="1"/>
            </p:cNvSpPr>
            <p:nvPr/>
          </p:nvSpPr>
          <p:spPr bwMode="auto">
            <a:xfrm>
              <a:off x="3524" y="2024"/>
              <a:ext cx="3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1" name="Oval 215"/>
            <p:cNvSpPr>
              <a:spLocks noChangeArrowheads="1"/>
            </p:cNvSpPr>
            <p:nvPr/>
          </p:nvSpPr>
          <p:spPr bwMode="auto">
            <a:xfrm>
              <a:off x="3524" y="2011"/>
              <a:ext cx="30" cy="30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2" name="Rectangle 216"/>
            <p:cNvSpPr>
              <a:spLocks noChangeArrowheads="1"/>
            </p:cNvSpPr>
            <p:nvPr/>
          </p:nvSpPr>
          <p:spPr bwMode="auto">
            <a:xfrm>
              <a:off x="2992" y="1692"/>
              <a:ext cx="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3" name="Rectangle 217"/>
            <p:cNvSpPr>
              <a:spLocks noChangeArrowheads="1"/>
            </p:cNvSpPr>
            <p:nvPr/>
          </p:nvSpPr>
          <p:spPr bwMode="auto">
            <a:xfrm>
              <a:off x="2990" y="1692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4" name="Rectangle 218"/>
            <p:cNvSpPr>
              <a:spLocks noChangeArrowheads="1"/>
            </p:cNvSpPr>
            <p:nvPr/>
          </p:nvSpPr>
          <p:spPr bwMode="auto">
            <a:xfrm>
              <a:off x="2990" y="1720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5" name="Rectangle 219"/>
            <p:cNvSpPr>
              <a:spLocks noChangeArrowheads="1"/>
            </p:cNvSpPr>
            <p:nvPr/>
          </p:nvSpPr>
          <p:spPr bwMode="auto">
            <a:xfrm>
              <a:off x="2986" y="1694"/>
              <a:ext cx="17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6" name="Rectangle 220"/>
            <p:cNvSpPr>
              <a:spLocks noChangeArrowheads="1"/>
            </p:cNvSpPr>
            <p:nvPr/>
          </p:nvSpPr>
          <p:spPr bwMode="auto">
            <a:xfrm>
              <a:off x="2986" y="1718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7" name="Rectangle 221"/>
            <p:cNvSpPr>
              <a:spLocks noChangeArrowheads="1"/>
            </p:cNvSpPr>
            <p:nvPr/>
          </p:nvSpPr>
          <p:spPr bwMode="auto">
            <a:xfrm>
              <a:off x="2984" y="1697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8" name="Rectangle 222"/>
            <p:cNvSpPr>
              <a:spLocks noChangeArrowheads="1"/>
            </p:cNvSpPr>
            <p:nvPr/>
          </p:nvSpPr>
          <p:spPr bwMode="auto">
            <a:xfrm>
              <a:off x="2984" y="1716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9" name="Rectangle 223"/>
            <p:cNvSpPr>
              <a:spLocks noChangeArrowheads="1"/>
            </p:cNvSpPr>
            <p:nvPr/>
          </p:nvSpPr>
          <p:spPr bwMode="auto">
            <a:xfrm>
              <a:off x="2982" y="1699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0" name="Rectangle 224"/>
            <p:cNvSpPr>
              <a:spLocks noChangeArrowheads="1"/>
            </p:cNvSpPr>
            <p:nvPr/>
          </p:nvSpPr>
          <p:spPr bwMode="auto">
            <a:xfrm>
              <a:off x="2982" y="1711"/>
              <a:ext cx="25" cy="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1" name="Rectangle 225"/>
            <p:cNvSpPr>
              <a:spLocks noChangeArrowheads="1"/>
            </p:cNvSpPr>
            <p:nvPr/>
          </p:nvSpPr>
          <p:spPr bwMode="auto">
            <a:xfrm>
              <a:off x="2980" y="1703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2" name="Rectangle 226"/>
            <p:cNvSpPr>
              <a:spLocks noChangeArrowheads="1"/>
            </p:cNvSpPr>
            <p:nvPr/>
          </p:nvSpPr>
          <p:spPr bwMode="auto">
            <a:xfrm>
              <a:off x="2980" y="1707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3" name="Rectangle 227"/>
            <p:cNvSpPr>
              <a:spLocks noChangeArrowheads="1"/>
            </p:cNvSpPr>
            <p:nvPr/>
          </p:nvSpPr>
          <p:spPr bwMode="auto">
            <a:xfrm>
              <a:off x="2980" y="1707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4" name="Rectangle 228"/>
            <p:cNvSpPr>
              <a:spLocks noChangeArrowheads="1"/>
            </p:cNvSpPr>
            <p:nvPr/>
          </p:nvSpPr>
          <p:spPr bwMode="auto">
            <a:xfrm>
              <a:off x="2980" y="1705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5" name="Oval 229"/>
            <p:cNvSpPr>
              <a:spLocks noChangeArrowheads="1"/>
            </p:cNvSpPr>
            <p:nvPr/>
          </p:nvSpPr>
          <p:spPr bwMode="auto">
            <a:xfrm>
              <a:off x="2980" y="1692"/>
              <a:ext cx="29" cy="30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6" name="Rectangle 230"/>
            <p:cNvSpPr>
              <a:spLocks noChangeArrowheads="1"/>
            </p:cNvSpPr>
            <p:nvPr/>
          </p:nvSpPr>
          <p:spPr bwMode="auto">
            <a:xfrm>
              <a:off x="3373" y="2724"/>
              <a:ext cx="5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7" name="Rectangle 231"/>
            <p:cNvSpPr>
              <a:spLocks noChangeArrowheads="1"/>
            </p:cNvSpPr>
            <p:nvPr/>
          </p:nvSpPr>
          <p:spPr bwMode="auto">
            <a:xfrm>
              <a:off x="3371" y="2724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8" name="Rectangle 232"/>
            <p:cNvSpPr>
              <a:spLocks noChangeArrowheads="1"/>
            </p:cNvSpPr>
            <p:nvPr/>
          </p:nvSpPr>
          <p:spPr bwMode="auto">
            <a:xfrm>
              <a:off x="3371" y="2751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9" name="Rectangle 233"/>
            <p:cNvSpPr>
              <a:spLocks noChangeArrowheads="1"/>
            </p:cNvSpPr>
            <p:nvPr/>
          </p:nvSpPr>
          <p:spPr bwMode="auto">
            <a:xfrm>
              <a:off x="3367" y="2726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0" name="Rectangle 234"/>
            <p:cNvSpPr>
              <a:spLocks noChangeArrowheads="1"/>
            </p:cNvSpPr>
            <p:nvPr/>
          </p:nvSpPr>
          <p:spPr bwMode="auto">
            <a:xfrm>
              <a:off x="3367" y="2749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1" name="Rectangle 235"/>
            <p:cNvSpPr>
              <a:spLocks noChangeArrowheads="1"/>
            </p:cNvSpPr>
            <p:nvPr/>
          </p:nvSpPr>
          <p:spPr bwMode="auto">
            <a:xfrm>
              <a:off x="3365" y="2728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2" name="Rectangle 236"/>
            <p:cNvSpPr>
              <a:spLocks noChangeArrowheads="1"/>
            </p:cNvSpPr>
            <p:nvPr/>
          </p:nvSpPr>
          <p:spPr bwMode="auto">
            <a:xfrm>
              <a:off x="3365" y="2747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3" name="Rectangle 237"/>
            <p:cNvSpPr>
              <a:spLocks noChangeArrowheads="1"/>
            </p:cNvSpPr>
            <p:nvPr/>
          </p:nvSpPr>
          <p:spPr bwMode="auto">
            <a:xfrm>
              <a:off x="3363" y="2730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4" name="Rectangle 238"/>
            <p:cNvSpPr>
              <a:spLocks noChangeArrowheads="1"/>
            </p:cNvSpPr>
            <p:nvPr/>
          </p:nvSpPr>
          <p:spPr bwMode="auto">
            <a:xfrm>
              <a:off x="3363" y="2743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5" name="Rectangle 239"/>
            <p:cNvSpPr>
              <a:spLocks noChangeArrowheads="1"/>
            </p:cNvSpPr>
            <p:nvPr/>
          </p:nvSpPr>
          <p:spPr bwMode="auto">
            <a:xfrm>
              <a:off x="3361" y="2734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6" name="Rectangle 240"/>
            <p:cNvSpPr>
              <a:spLocks noChangeArrowheads="1"/>
            </p:cNvSpPr>
            <p:nvPr/>
          </p:nvSpPr>
          <p:spPr bwMode="auto">
            <a:xfrm>
              <a:off x="3361" y="2738"/>
              <a:ext cx="29" cy="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7" name="Rectangle 241"/>
            <p:cNvSpPr>
              <a:spLocks noChangeArrowheads="1"/>
            </p:cNvSpPr>
            <p:nvPr/>
          </p:nvSpPr>
          <p:spPr bwMode="auto">
            <a:xfrm>
              <a:off x="3361" y="2738"/>
              <a:ext cx="29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8" name="Rectangle 242"/>
            <p:cNvSpPr>
              <a:spLocks noChangeArrowheads="1"/>
            </p:cNvSpPr>
            <p:nvPr/>
          </p:nvSpPr>
          <p:spPr bwMode="auto">
            <a:xfrm>
              <a:off x="3361" y="2736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9" name="Oval 243"/>
            <p:cNvSpPr>
              <a:spLocks noChangeArrowheads="1"/>
            </p:cNvSpPr>
            <p:nvPr/>
          </p:nvSpPr>
          <p:spPr bwMode="auto">
            <a:xfrm>
              <a:off x="3361" y="2724"/>
              <a:ext cx="29" cy="29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0" name="Rectangle 244"/>
            <p:cNvSpPr>
              <a:spLocks noChangeArrowheads="1"/>
            </p:cNvSpPr>
            <p:nvPr/>
          </p:nvSpPr>
          <p:spPr bwMode="auto">
            <a:xfrm>
              <a:off x="3558" y="2120"/>
              <a:ext cx="5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1" name="Rectangle 245"/>
            <p:cNvSpPr>
              <a:spLocks noChangeArrowheads="1"/>
            </p:cNvSpPr>
            <p:nvPr/>
          </p:nvSpPr>
          <p:spPr bwMode="auto">
            <a:xfrm>
              <a:off x="3556" y="2120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2" name="Rectangle 246"/>
            <p:cNvSpPr>
              <a:spLocks noChangeArrowheads="1"/>
            </p:cNvSpPr>
            <p:nvPr/>
          </p:nvSpPr>
          <p:spPr bwMode="auto">
            <a:xfrm>
              <a:off x="3556" y="2147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3" name="Rectangle 247"/>
            <p:cNvSpPr>
              <a:spLocks noChangeArrowheads="1"/>
            </p:cNvSpPr>
            <p:nvPr/>
          </p:nvSpPr>
          <p:spPr bwMode="auto">
            <a:xfrm>
              <a:off x="3552" y="2122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4" name="Rectangle 248"/>
            <p:cNvSpPr>
              <a:spLocks noChangeArrowheads="1"/>
            </p:cNvSpPr>
            <p:nvPr/>
          </p:nvSpPr>
          <p:spPr bwMode="auto">
            <a:xfrm>
              <a:off x="3552" y="2145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5" name="Rectangle 249"/>
            <p:cNvSpPr>
              <a:spLocks noChangeArrowheads="1"/>
            </p:cNvSpPr>
            <p:nvPr/>
          </p:nvSpPr>
          <p:spPr bwMode="auto">
            <a:xfrm>
              <a:off x="3550" y="2124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6" name="Rectangle 250"/>
            <p:cNvSpPr>
              <a:spLocks noChangeArrowheads="1"/>
            </p:cNvSpPr>
            <p:nvPr/>
          </p:nvSpPr>
          <p:spPr bwMode="auto">
            <a:xfrm>
              <a:off x="3550" y="2143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7" name="Rectangle 251"/>
            <p:cNvSpPr>
              <a:spLocks noChangeArrowheads="1"/>
            </p:cNvSpPr>
            <p:nvPr/>
          </p:nvSpPr>
          <p:spPr bwMode="auto">
            <a:xfrm>
              <a:off x="3548" y="2126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8" name="Rectangle 252"/>
            <p:cNvSpPr>
              <a:spLocks noChangeArrowheads="1"/>
            </p:cNvSpPr>
            <p:nvPr/>
          </p:nvSpPr>
          <p:spPr bwMode="auto">
            <a:xfrm>
              <a:off x="3548" y="2139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9" name="Rectangle 253"/>
            <p:cNvSpPr>
              <a:spLocks noChangeArrowheads="1"/>
            </p:cNvSpPr>
            <p:nvPr/>
          </p:nvSpPr>
          <p:spPr bwMode="auto">
            <a:xfrm>
              <a:off x="3546" y="2130"/>
              <a:ext cx="29" cy="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0" name="Rectangle 254"/>
            <p:cNvSpPr>
              <a:spLocks noChangeArrowheads="1"/>
            </p:cNvSpPr>
            <p:nvPr/>
          </p:nvSpPr>
          <p:spPr bwMode="auto">
            <a:xfrm>
              <a:off x="3546" y="2135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1" name="Rectangle 255"/>
            <p:cNvSpPr>
              <a:spLocks noChangeArrowheads="1"/>
            </p:cNvSpPr>
            <p:nvPr/>
          </p:nvSpPr>
          <p:spPr bwMode="auto">
            <a:xfrm>
              <a:off x="3546" y="2135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2" name="Rectangle 256"/>
            <p:cNvSpPr>
              <a:spLocks noChangeArrowheads="1"/>
            </p:cNvSpPr>
            <p:nvPr/>
          </p:nvSpPr>
          <p:spPr bwMode="auto">
            <a:xfrm>
              <a:off x="3546" y="2132"/>
              <a:ext cx="29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3" name="Oval 257"/>
            <p:cNvSpPr>
              <a:spLocks noChangeArrowheads="1"/>
            </p:cNvSpPr>
            <p:nvPr/>
          </p:nvSpPr>
          <p:spPr bwMode="auto">
            <a:xfrm>
              <a:off x="3546" y="2120"/>
              <a:ext cx="29" cy="29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49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1179513" y="282575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Measures: Kernel Based Approaches</a:t>
            </a:r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458788" y="1706563"/>
            <a:ext cx="3505200" cy="437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Kernel-density estimation (KDE)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has a density that is created by measuring the number of events per unit area defined at regular intervals within the study area.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have the intensity or density at point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being measured.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Naïve method uses a moving circle around a grid imposed on the study area</a:t>
            </a: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4635500" y="4248150"/>
            <a:ext cx="4086225" cy="1524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Measures local intensity and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a good check for 1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order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intensity or 1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order stationarity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(e.g., no global trends in intensity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study region).</a:t>
            </a:r>
          </a:p>
        </p:txBody>
      </p:sp>
      <p:pic>
        <p:nvPicPr>
          <p:cNvPr id="2334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1806575"/>
            <a:ext cx="3962400" cy="21351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8794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701675"/>
            <a:ext cx="8416925" cy="5573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35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Spatial Autocorrelation</a:t>
            </a:r>
          </a:p>
        </p:txBody>
      </p:sp>
      <p:sp>
        <p:nvSpPr>
          <p:cNvPr id="24576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800" y="1447800"/>
            <a:ext cx="8610600" cy="5105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SzTx/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Spatial Autocorrelation – correlation of a variable</a:t>
            </a:r>
          </a:p>
          <a:p>
            <a:pPr>
              <a:lnSpc>
                <a:spcPct val="90000"/>
              </a:lnSpc>
              <a:buClr>
                <a:srgbClr val="FF0000"/>
              </a:buClr>
              <a:buSzTx/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with itself through space.</a:t>
            </a:r>
          </a:p>
          <a:p>
            <a:pPr>
              <a:lnSpc>
                <a:spcPct val="90000"/>
              </a:lnSpc>
              <a:buClr>
                <a:srgbClr val="FF0000"/>
              </a:buClr>
              <a:buSzTx/>
              <a:buFontTx/>
              <a:buNone/>
            </a:pP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If there is any systematic pattern in the spatial distribution of a variable, it is said to be spatially </a:t>
            </a:r>
            <a:r>
              <a:rPr lang="en-US" sz="2400" dirty="0" err="1">
                <a:latin typeface="Times New Roman" pitchFamily="18" charset="0"/>
                <a:cs typeface="Times New Roman" panose="02020603050405020304" pitchFamily="18" charset="0"/>
              </a:rPr>
              <a:t>autocorrelated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If  nearby or neighboring areas are more alike, this is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positive spatial autocorrelation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Negative autocorrelation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describes patterns in which neighboring areas are unlike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Random patterns exhibit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no spatial autocorrelation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36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24" name="Rectangle 32"/>
          <p:cNvSpPr>
            <a:spLocks noChangeArrowheads="1"/>
          </p:cNvSpPr>
          <p:nvPr/>
        </p:nvSpPr>
        <p:spPr bwMode="auto">
          <a:xfrm>
            <a:off x="4903788" y="3810000"/>
            <a:ext cx="3849687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relates how far events are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randomly selected points.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or slow rise to maximum means clustering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rise to maximum means regularity.</a:t>
            </a:r>
          </a:p>
        </p:txBody>
      </p:sp>
      <p:sp>
        <p:nvSpPr>
          <p:cNvPr id="238625" name="Rectangle 33"/>
          <p:cNvSpPr>
            <a:spLocks noChangeArrowheads="1"/>
          </p:cNvSpPr>
          <p:nvPr/>
        </p:nvSpPr>
        <p:spPr bwMode="auto">
          <a:xfrm>
            <a:off x="396875" y="331788"/>
            <a:ext cx="376713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relates how close events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from each other.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or slow rise to maximum means regularity.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rise to maximum means clustering.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3216275"/>
            <a:ext cx="4040188" cy="3244850"/>
            <a:chOff x="400050" y="3216275"/>
            <a:chExt cx="4040188" cy="3244850"/>
          </a:xfrm>
        </p:grpSpPr>
        <p:pic>
          <p:nvPicPr>
            <p:cNvPr id="238597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863" y="3562350"/>
              <a:ext cx="1212850" cy="13398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59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163" y="5097463"/>
              <a:ext cx="1235075" cy="13636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60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" y="3559175"/>
              <a:ext cx="2622550" cy="28956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38603" name="Freeform 11"/>
            <p:cNvSpPr>
              <a:spLocks/>
            </p:cNvSpPr>
            <p:nvPr/>
          </p:nvSpPr>
          <p:spPr bwMode="auto">
            <a:xfrm>
              <a:off x="996950" y="4597400"/>
              <a:ext cx="2089150" cy="1106488"/>
            </a:xfrm>
            <a:custGeom>
              <a:avLst/>
              <a:gdLst>
                <a:gd name="T0" fmla="*/ 2256 w 2256"/>
                <a:gd name="T1" fmla="*/ 1056 h 1056"/>
                <a:gd name="T2" fmla="*/ 720 w 2256"/>
                <a:gd name="T3" fmla="*/ 672 h 1056"/>
                <a:gd name="T4" fmla="*/ 0 w 2256"/>
                <a:gd name="T5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56" h="1056">
                  <a:moveTo>
                    <a:pt x="2256" y="1056"/>
                  </a:moveTo>
                  <a:cubicBezTo>
                    <a:pt x="1676" y="952"/>
                    <a:pt x="1096" y="848"/>
                    <a:pt x="720" y="672"/>
                  </a:cubicBezTo>
                  <a:cubicBezTo>
                    <a:pt x="344" y="496"/>
                    <a:pt x="172" y="248"/>
                    <a:pt x="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0" name="Freeform 8"/>
            <p:cNvSpPr>
              <a:spLocks/>
            </p:cNvSpPr>
            <p:nvPr/>
          </p:nvSpPr>
          <p:spPr bwMode="auto">
            <a:xfrm>
              <a:off x="1147763" y="4241800"/>
              <a:ext cx="2055812" cy="503238"/>
            </a:xfrm>
            <a:custGeom>
              <a:avLst/>
              <a:gdLst>
                <a:gd name="T0" fmla="*/ 2064 w 2144"/>
                <a:gd name="T1" fmla="*/ 16 h 416"/>
                <a:gd name="T2" fmla="*/ 1968 w 2144"/>
                <a:gd name="T3" fmla="*/ 64 h 416"/>
                <a:gd name="T4" fmla="*/ 1008 w 2144"/>
                <a:gd name="T5" fmla="*/ 400 h 416"/>
                <a:gd name="T6" fmla="*/ 0 w 2144"/>
                <a:gd name="T7" fmla="*/ 16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4" h="416">
                  <a:moveTo>
                    <a:pt x="2064" y="16"/>
                  </a:moveTo>
                  <a:cubicBezTo>
                    <a:pt x="2104" y="8"/>
                    <a:pt x="2144" y="0"/>
                    <a:pt x="1968" y="64"/>
                  </a:cubicBezTo>
                  <a:cubicBezTo>
                    <a:pt x="1792" y="128"/>
                    <a:pt x="1336" y="384"/>
                    <a:pt x="1008" y="400"/>
                  </a:cubicBezTo>
                  <a:cubicBezTo>
                    <a:pt x="680" y="416"/>
                    <a:pt x="340" y="288"/>
                    <a:pt x="0" y="16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8628" name="Picture 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588" y="3216275"/>
              <a:ext cx="763587" cy="5175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" name="Group 2"/>
          <p:cNvGrpSpPr/>
          <p:nvPr/>
        </p:nvGrpSpPr>
        <p:grpSpPr>
          <a:xfrm>
            <a:off x="4638675" y="228600"/>
            <a:ext cx="4171950" cy="3429000"/>
            <a:chOff x="4638675" y="228600"/>
            <a:chExt cx="4171950" cy="3429000"/>
          </a:xfrm>
        </p:grpSpPr>
        <p:pic>
          <p:nvPicPr>
            <p:cNvPr id="238615" name="Picture 2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88" y="565150"/>
              <a:ext cx="1277937" cy="14112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61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875" y="2230438"/>
              <a:ext cx="1284288" cy="141763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618" name="Picture 2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675" y="585788"/>
              <a:ext cx="2786063" cy="307181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38619" name="Freeform 27"/>
            <p:cNvSpPr>
              <a:spLocks/>
            </p:cNvSpPr>
            <p:nvPr/>
          </p:nvSpPr>
          <p:spPr bwMode="auto">
            <a:xfrm>
              <a:off x="5527675" y="2154238"/>
              <a:ext cx="1920875" cy="788987"/>
            </a:xfrm>
            <a:custGeom>
              <a:avLst/>
              <a:gdLst>
                <a:gd name="T0" fmla="*/ 1824 w 1824"/>
                <a:gd name="T1" fmla="*/ 656 h 656"/>
                <a:gd name="T2" fmla="*/ 624 w 1824"/>
                <a:gd name="T3" fmla="*/ 80 h 656"/>
                <a:gd name="T4" fmla="*/ 0 w 1824"/>
                <a:gd name="T5" fmla="*/ 17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24" h="656">
                  <a:moveTo>
                    <a:pt x="1824" y="656"/>
                  </a:moveTo>
                  <a:cubicBezTo>
                    <a:pt x="1376" y="408"/>
                    <a:pt x="928" y="160"/>
                    <a:pt x="624" y="80"/>
                  </a:cubicBezTo>
                  <a:cubicBezTo>
                    <a:pt x="320" y="0"/>
                    <a:pt x="160" y="88"/>
                    <a:pt x="0" y="176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0" name="Freeform 28"/>
            <p:cNvSpPr>
              <a:spLocks/>
            </p:cNvSpPr>
            <p:nvPr/>
          </p:nvSpPr>
          <p:spPr bwMode="auto">
            <a:xfrm>
              <a:off x="5387975" y="1320800"/>
              <a:ext cx="2184400" cy="471488"/>
            </a:xfrm>
            <a:custGeom>
              <a:avLst/>
              <a:gdLst>
                <a:gd name="T0" fmla="*/ 2064 w 2144"/>
                <a:gd name="T1" fmla="*/ 16 h 416"/>
                <a:gd name="T2" fmla="*/ 1968 w 2144"/>
                <a:gd name="T3" fmla="*/ 64 h 416"/>
                <a:gd name="T4" fmla="*/ 1008 w 2144"/>
                <a:gd name="T5" fmla="*/ 400 h 416"/>
                <a:gd name="T6" fmla="*/ 0 w 2144"/>
                <a:gd name="T7" fmla="*/ 16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4" h="416">
                  <a:moveTo>
                    <a:pt x="2064" y="16"/>
                  </a:moveTo>
                  <a:cubicBezTo>
                    <a:pt x="2104" y="8"/>
                    <a:pt x="2144" y="0"/>
                    <a:pt x="1968" y="64"/>
                  </a:cubicBezTo>
                  <a:cubicBezTo>
                    <a:pt x="1792" y="128"/>
                    <a:pt x="1336" y="384"/>
                    <a:pt x="1008" y="400"/>
                  </a:cubicBezTo>
                  <a:cubicBezTo>
                    <a:pt x="680" y="416"/>
                    <a:pt x="340" y="288"/>
                    <a:pt x="0" y="16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8629" name="Picture 3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943" y="228600"/>
              <a:ext cx="771525" cy="52546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466" y="4724400"/>
                <a:ext cx="370934" cy="3849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66" y="4724400"/>
                <a:ext cx="370934" cy="384914"/>
              </a:xfrm>
              <a:prstGeom prst="rect">
                <a:avLst/>
              </a:prstGeom>
              <a:blipFill rotWithShape="1">
                <a:blip r:embed="rId8"/>
                <a:stretch>
                  <a:fillRect t="-7937" r="-1967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9666" y="1828800"/>
                <a:ext cx="393569" cy="378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666" y="1828800"/>
                <a:ext cx="393569" cy="378630"/>
              </a:xfrm>
              <a:prstGeom prst="rect">
                <a:avLst/>
              </a:prstGeom>
              <a:blipFill rotWithShape="1">
                <a:blip r:embed="rId9"/>
                <a:stretch>
                  <a:fillRect t="-1613" r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47800" y="6248400"/>
            <a:ext cx="6447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3429000"/>
            <a:ext cx="6447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48949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1162050" y="427038"/>
            <a:ext cx="6900863" cy="381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easy to calculate when edge effects are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considered.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test of randomness at every distance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(scale), potentially up to the size of the study area.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look for second order trends rather than just the general 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variation across the study region.</a:t>
            </a:r>
          </a:p>
        </p:txBody>
      </p:sp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4379913" y="3771900"/>
            <a:ext cx="3505200" cy="14589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set of events within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circle of radius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surrounding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event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events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 intensity.</a:t>
            </a:r>
          </a:p>
        </p:txBody>
      </p:sp>
      <p:pic>
        <p:nvPicPr>
          <p:cNvPr id="2406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657600"/>
            <a:ext cx="2851150" cy="16779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56694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3" name="Rectangle 7"/>
          <p:cNvSpPr>
            <a:spLocks noChangeArrowheads="1"/>
          </p:cNvSpPr>
          <p:nvPr/>
        </p:nvSpPr>
        <p:spPr bwMode="auto">
          <a:xfrm>
            <a:off x="190500" y="306388"/>
            <a:ext cx="6362700" cy="605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K-hat is calculated by for each event by: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 a circle of radius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each event.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number of points within d 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the total number of points within d across all events and dividing by n times the intensity.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repeated for any number of</a:t>
            </a: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radii, d, for example, 1 unit, 2, units, </a:t>
            </a: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units,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23962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5108575" cy="44519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5931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75" name="Rectangle 11"/>
          <p:cNvSpPr>
            <a:spLocks noChangeArrowheads="1"/>
          </p:cNvSpPr>
          <p:nvPr/>
        </p:nvSpPr>
        <p:spPr bwMode="auto">
          <a:xfrm>
            <a:off x="4765675" y="2732088"/>
            <a:ext cx="3814763" cy="382111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676" name="Rectangle 12"/>
          <p:cNvSpPr>
            <a:spLocks noChangeArrowheads="1"/>
          </p:cNvSpPr>
          <p:nvPr/>
        </p:nvSpPr>
        <p:spPr bwMode="auto">
          <a:xfrm>
            <a:off x="479425" y="165100"/>
            <a:ext cx="8278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Khat – theoretically under CSR</a:t>
            </a:r>
          </a:p>
        </p:txBody>
      </p:sp>
      <p:sp>
        <p:nvSpPr>
          <p:cNvPr id="241677" name="Rectangle 13"/>
          <p:cNvSpPr>
            <a:spLocks noChangeArrowheads="1"/>
          </p:cNvSpPr>
          <p:nvPr/>
        </p:nvSpPr>
        <p:spPr bwMode="auto">
          <a:xfrm>
            <a:off x="447675" y="1636713"/>
            <a:ext cx="376078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810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expected value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the pattern Intensity multiplied by the area of the given radius.</a:t>
            </a:r>
          </a:p>
          <a:p>
            <a:pPr marL="3810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related to the concept of Monte-Carlo integration:</a:t>
            </a:r>
          </a:p>
          <a:p>
            <a:pPr lvl="1" eaLnBrk="1" hangingPunct="1">
              <a:spcBef>
                <a:spcPct val="20000"/>
              </a:spcBef>
              <a:buClr>
                <a:srgbClr val="FF0000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in a CSR the number of points falling within a given region is equal to the proportion of the study area taken up by the region.  </a:t>
            </a:r>
          </a:p>
        </p:txBody>
      </p:sp>
      <p:pic>
        <p:nvPicPr>
          <p:cNvPr id="24167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587625"/>
            <a:ext cx="5540375" cy="416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67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1371600"/>
            <a:ext cx="3048000" cy="698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1680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07" y="2362200"/>
            <a:ext cx="2266950" cy="110013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81" name="Line 17"/>
          <p:cNvSpPr>
            <a:spLocks noChangeShapeType="1"/>
          </p:cNvSpPr>
          <p:nvPr/>
        </p:nvSpPr>
        <p:spPr bwMode="auto">
          <a:xfrm flipH="1" flipV="1">
            <a:off x="5688013" y="4102100"/>
            <a:ext cx="857250" cy="377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682" name="Text Box 18"/>
          <p:cNvSpPr txBox="1">
            <a:spLocks noChangeArrowheads="1"/>
          </p:cNvSpPr>
          <p:nvPr/>
        </p:nvSpPr>
        <p:spPr bwMode="auto">
          <a:xfrm>
            <a:off x="5905500" y="396875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6149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2" name="Rectangle 4"/>
          <p:cNvSpPr>
            <a:spLocks noChangeArrowheads="1"/>
          </p:cNvSpPr>
          <p:nvPr/>
        </p:nvSpPr>
        <p:spPr bwMode="auto">
          <a:xfrm>
            <a:off x="290513" y="215900"/>
            <a:ext cx="8575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altLang="ja-JP" sz="380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Cross-K: Bivariate Point Patterns </a:t>
            </a:r>
            <a:br>
              <a:rPr lang="en-US" altLang="ja-JP" sz="380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altLang="ja-JP" sz="3800" i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Spatial Interaction</a:t>
            </a:r>
            <a:endParaRPr lang="en-US" sz="3800" i="1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533400" y="1757363"/>
            <a:ext cx="8077200" cy="357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"Cross-K" function for the test of bivariate point pattern independence.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difference between this test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that K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counts the number of events in the second pattern within radius d of the first pattern.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the two events are independent than K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is the same as comparing a CSR process to a given event pattern.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is tested via Monte-Carlo Simulation 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Again, as with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such simulations.</a:t>
            </a:r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4676775" y="5257800"/>
            <a:ext cx="3505200" cy="12207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events 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pattern, pattern 1, within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radius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around an event in pattern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. All other terms are as before.</a:t>
            </a:r>
          </a:p>
        </p:txBody>
      </p:sp>
      <p:pic>
        <p:nvPicPr>
          <p:cNvPr id="2426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503863"/>
            <a:ext cx="3810000" cy="85248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67538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1627" y="152400"/>
            <a:ext cx="8637573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Density, kernel density estimates (KDE) and intensity (point process models)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Deriving the null class in the binomial distribution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sample weights base on spatial process of species observations using an adaptive Isotropic density estimate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2549144"/>
                <a:ext cx="6525761" cy="89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𝑤h𝑒𝑟𝑒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49144"/>
                <a:ext cx="6525761" cy="8968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" y="2091944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 Kernel Density Estimate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407" r="9248" b="6924"/>
          <a:stretch/>
        </p:blipFill>
        <p:spPr bwMode="auto">
          <a:xfrm>
            <a:off x="1335650" y="3581400"/>
            <a:ext cx="6284350" cy="309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283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539854"/>
            <a:ext cx="2498468" cy="2355746"/>
          </a:xfr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289" y="533400"/>
            <a:ext cx="2505311" cy="23621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3400"/>
            <a:ext cx="2516857" cy="23730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/>
          <p:cNvSpPr txBox="1"/>
          <p:nvPr/>
        </p:nvSpPr>
        <p:spPr>
          <a:xfrm>
            <a:off x="207047" y="6324600"/>
            <a:ext cx="86375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Doherty and Evans (2016) Importance of regional variation in conservation planning: a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rangewide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the Greater Sage-Grouse.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Ecosphere</a:t>
            </a:r>
          </a:p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Hurlbert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S.H. (1978) The Measurement of Niche Overlap and Some Relatives.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59(1):67-77 </a:t>
            </a:r>
          </a:p>
        </p:txBody>
      </p:sp>
      <p:sp>
        <p:nvSpPr>
          <p:cNvPr id="2" name="Left Brace 1"/>
          <p:cNvSpPr/>
          <p:nvPr/>
        </p:nvSpPr>
        <p:spPr>
          <a:xfrm rot="16200000">
            <a:off x="5448300" y="1790701"/>
            <a:ext cx="609602" cy="28194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13069" y="3505200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abundance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3200400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Ecological niche volume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resource selection probability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181600"/>
            <a:ext cx="345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x|y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∑[(x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(X a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11" name="Left Brace 10"/>
          <p:cNvSpPr/>
          <p:nvPr/>
        </p:nvSpPr>
        <p:spPr>
          <a:xfrm rot="16200000">
            <a:off x="3328675" y="2081523"/>
            <a:ext cx="609602" cy="42189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76263" y="4572000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Population Index Estimate</a:t>
            </a:r>
          </a:p>
        </p:txBody>
      </p:sp>
      <p:pic>
        <p:nvPicPr>
          <p:cNvPr id="13" name="Picture 2" descr="C:\Users\KDoherty\Desktop\2015.05.18_GRSG_Map_HalfPage_Landscape_Rangewide_Kernel_Density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3" t="1237" r="1519" b="13993"/>
          <a:stretch/>
        </p:blipFill>
        <p:spPr bwMode="auto">
          <a:xfrm>
            <a:off x="6105289" y="3902332"/>
            <a:ext cx="2862032" cy="22698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9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4478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Why spatial autocorrelation is important?</a:t>
            </a:r>
          </a:p>
        </p:txBody>
      </p:sp>
      <p:sp>
        <p:nvSpPr>
          <p:cNvPr id="2467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8613" y="1981200"/>
            <a:ext cx="8540750" cy="39528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Most statistics are based on the assumption that the values of observations in each sample are independent of one another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en-US" sz="2800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Positive spatial autocorrelation may violate this, if the samples were taken from nearby areas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en-US" sz="2800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Goals of spatial autocorrelation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Measure the strength of spatial autocorrelation in a variable 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Test the assumption of independence or randomness</a:t>
            </a:r>
          </a:p>
        </p:txBody>
      </p:sp>
    </p:spTree>
    <p:extLst>
      <p:ext uri="{BB962C8B-B14F-4D97-AF65-F5344CB8AC3E}">
        <p14:creationId xmlns:p14="http://schemas.microsoft.com/office/powerpoint/2010/main" val="262029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</a:rPr>
              <a:t>Spatial Autocorrelation</a:t>
            </a:r>
          </a:p>
        </p:txBody>
      </p:sp>
      <p:sp>
        <p:nvSpPr>
          <p:cNvPr id="2478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Spatial Autocorrelation is, conceptually as well as empirically, the two-dimensional equivalent of redundancy (can be perceived as pseudo-replication)</a:t>
            </a:r>
          </a:p>
          <a:p>
            <a:pPr marL="0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It measures the extent to which the occurrence of an event in an areal unit constrains, or makes more probable, the occurrence of an event in a neighboring areal unit.</a:t>
            </a:r>
          </a:p>
        </p:txBody>
      </p:sp>
    </p:spTree>
    <p:extLst>
      <p:ext uri="{BB962C8B-B14F-4D97-AF65-F5344CB8AC3E}">
        <p14:creationId xmlns:p14="http://schemas.microsoft.com/office/powerpoint/2010/main" val="360646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171450"/>
            <a:ext cx="8540750" cy="1143000"/>
          </a:xfrm>
        </p:spPr>
        <p:txBody>
          <a:bodyPr/>
          <a:lstStyle/>
          <a:p>
            <a:r>
              <a:rPr lang="en-US">
                <a:latin typeface="Times New Roman" pitchFamily="18" charset="0"/>
              </a:rPr>
              <a:t>Spatial Autocorrelation</a:t>
            </a:r>
          </a:p>
        </p:txBody>
      </p:sp>
      <p:sp>
        <p:nvSpPr>
          <p:cNvPr id="24883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497013"/>
            <a:ext cx="8686800" cy="4894262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Non-spatial independence suggests many statistical tools and inferences are inappropriate.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Correlation coefficients or ordinary least squares regressions (OLS) to predict a consequence assumes that the observations have been selected randomly.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If the observations, however, are spatially clustered in some way, the estimates obtained from the correlation coefficient or OLS estimator will be biased and overly precise.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They are biased because the areas with higher concentration of events will have a greater impact on the model estimate and they will overestimate precision because, since events tend to be concentrated, there are actually fewer number of independent observations than are being assumed.</a:t>
            </a:r>
          </a:p>
        </p:txBody>
      </p:sp>
    </p:spTree>
    <p:extLst>
      <p:ext uri="{BB962C8B-B14F-4D97-AF65-F5344CB8AC3E}">
        <p14:creationId xmlns:p14="http://schemas.microsoft.com/office/powerpoint/2010/main" val="263297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542925" y="460375"/>
            <a:ext cx="8134350" cy="582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autocorrelation is an impediment to the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standard statistics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t-tests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data is spatially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autocorrelated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of independent observations and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is violated.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degrees-of-freedom is effectively much less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presence of spatial autocorrelation.</a:t>
            </a:r>
          </a:p>
        </p:txBody>
      </p:sp>
    </p:spTree>
    <p:extLst>
      <p:ext uri="{BB962C8B-B14F-4D97-AF65-F5344CB8AC3E}">
        <p14:creationId xmlns:p14="http://schemas.microsoft.com/office/powerpoint/2010/main" val="416726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95288" y="514350"/>
            <a:ext cx="83058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I, Geary’s C,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G, Join-Count Statistics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Structure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– close things have similar values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– close things have dissimilar values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– close things have values with no predictable relation</a:t>
            </a:r>
          </a:p>
        </p:txBody>
      </p:sp>
    </p:spTree>
    <p:extLst>
      <p:ext uri="{BB962C8B-B14F-4D97-AF65-F5344CB8AC3E}">
        <p14:creationId xmlns:p14="http://schemas.microsoft.com/office/powerpoint/2010/main" val="426713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3167</Words>
  <Application>Microsoft Office PowerPoint</Application>
  <PresentationFormat>On-screen Show (4:3)</PresentationFormat>
  <Paragraphs>448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Times New Roman</vt:lpstr>
      <vt:lpstr>Wingdings</vt:lpstr>
      <vt:lpstr>Office Theme</vt:lpstr>
      <vt:lpstr>Earth Template</vt:lpstr>
      <vt:lpstr>Equation</vt:lpstr>
      <vt:lpstr>Spatial Analysis in R: An introduction to data manipulation, spatial data analysis and statistical modeling   Optional lecture  Spatial Dependency - Autocorrelation and Point Pattern Analysis (PPA)</vt:lpstr>
      <vt:lpstr>PowerPoint Presentation</vt:lpstr>
      <vt:lpstr>PowerPoint Presentation</vt:lpstr>
      <vt:lpstr>Spatial Autocorrelation</vt:lpstr>
      <vt:lpstr>Why spatial autocorrelation is important?</vt:lpstr>
      <vt:lpstr>Spatial Autocorrelation</vt:lpstr>
      <vt:lpstr>Spatial Autocorrelation</vt:lpstr>
      <vt:lpstr>PowerPoint Presentation</vt:lpstr>
      <vt:lpstr>PowerPoint Presentation</vt:lpstr>
      <vt:lpstr>Spatial Weights Matrix</vt:lpstr>
      <vt:lpstr>PowerPoint Presentation</vt:lpstr>
      <vt:lpstr>PowerPoint Presentation</vt:lpstr>
      <vt:lpstr>Joins-Count Statistic</vt:lpstr>
      <vt:lpstr>PowerPoint Presentation</vt:lpstr>
      <vt:lpstr>PowerPoint Presentation</vt:lpstr>
      <vt:lpstr>PowerPoint Presentation</vt:lpstr>
      <vt:lpstr>PowerPoint Presentation</vt:lpstr>
      <vt:lpstr>Geary’s C</vt:lpstr>
      <vt:lpstr>Geary’s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Complete Spatial Randomness (CSR)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Nature Conservancy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jevans</dc:creator>
  <cp:lastModifiedBy>Jeffrey Evans</cp:lastModifiedBy>
  <cp:revision>28</cp:revision>
  <dcterms:created xsi:type="dcterms:W3CDTF">2015-10-06T21:07:47Z</dcterms:created>
  <dcterms:modified xsi:type="dcterms:W3CDTF">2021-01-21T16:03:04Z</dcterms:modified>
</cp:coreProperties>
</file>